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80" r:id="rId1"/>
    <p:sldMasterId id="2147483712" r:id="rId2"/>
  </p:sldMasterIdLst>
  <p:notesMasterIdLst>
    <p:notesMasterId r:id="rId46"/>
  </p:notesMasterIdLst>
  <p:sldIdLst>
    <p:sldId id="1149" r:id="rId3"/>
    <p:sldId id="1139" r:id="rId4"/>
    <p:sldId id="344" r:id="rId5"/>
    <p:sldId id="361" r:id="rId6"/>
    <p:sldId id="362" r:id="rId7"/>
    <p:sldId id="1152" r:id="rId8"/>
    <p:sldId id="355" r:id="rId9"/>
    <p:sldId id="1153" r:id="rId10"/>
    <p:sldId id="280" r:id="rId11"/>
    <p:sldId id="281" r:id="rId12"/>
    <p:sldId id="327" r:id="rId13"/>
    <p:sldId id="284" r:id="rId14"/>
    <p:sldId id="363" r:id="rId15"/>
    <p:sldId id="283" r:id="rId16"/>
    <p:sldId id="364" r:id="rId17"/>
    <p:sldId id="282" r:id="rId18"/>
    <p:sldId id="365" r:id="rId19"/>
    <p:sldId id="285" r:id="rId20"/>
    <p:sldId id="366" r:id="rId21"/>
    <p:sldId id="1154" r:id="rId22"/>
    <p:sldId id="367" r:id="rId23"/>
    <p:sldId id="368" r:id="rId24"/>
    <p:sldId id="1155" r:id="rId25"/>
    <p:sldId id="287" r:id="rId26"/>
    <p:sldId id="288" r:id="rId27"/>
    <p:sldId id="1159" r:id="rId28"/>
    <p:sldId id="289" r:id="rId29"/>
    <p:sldId id="1160" r:id="rId30"/>
    <p:sldId id="290" r:id="rId31"/>
    <p:sldId id="369" r:id="rId32"/>
    <p:sldId id="332" r:id="rId33"/>
    <p:sldId id="1156" r:id="rId34"/>
    <p:sldId id="359" r:id="rId35"/>
    <p:sldId id="370" r:id="rId36"/>
    <p:sldId id="1162" r:id="rId37"/>
    <p:sldId id="1164" r:id="rId38"/>
    <p:sldId id="1158" r:id="rId39"/>
    <p:sldId id="358" r:id="rId40"/>
    <p:sldId id="360" r:id="rId41"/>
    <p:sldId id="1161" r:id="rId42"/>
    <p:sldId id="1163" r:id="rId43"/>
    <p:sldId id="1165" r:id="rId44"/>
    <p:sldId id="1144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Helvetica Neue" panose="02000503000000020004" pitchFamily="2" charset="0"/>
      <p:regular r:id="rId57"/>
      <p:bold r:id="rId58"/>
      <p:italic r:id="rId59"/>
      <p:boldItalic r:id="rId60"/>
    </p:embeddedFont>
    <p:embeddedFont>
      <p:font typeface="Helvetica Neue Light" panose="02000403000000020004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FF"/>
    <a:srgbClr val="202024"/>
    <a:srgbClr val="C09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4"/>
    <p:restoredTop sz="94733"/>
  </p:normalViewPr>
  <p:slideViewPr>
    <p:cSldViewPr snapToGrid="0">
      <p:cViewPr varScale="1">
        <p:scale>
          <a:sx n="150" d="100"/>
          <a:sy n="150" d="100"/>
        </p:scale>
        <p:origin x="608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891a02db9_2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5891a02db9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3623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9462b1c83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59462b1c8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333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9462b1c8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59462b1c8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1203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9462b1c8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59462b1c8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5794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9462b1c83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59462b1c8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75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9462b1c83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59462b1c8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1525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9462b1c83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59462b1c8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401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9462b1c83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59462b1c8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8060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9462b1c83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59462b1c8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175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9462b1c83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59462b1c83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4252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9462b1c83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59462b1c83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937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9462b1c83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59462b1c8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6023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891a02db9_2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5891a02db9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5090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24182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9462b1c8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59462b1c8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273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9462b1c83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59462b1c8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2580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9462b1c8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59462b1c8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7390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9462b1c83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59462b1c8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6994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9462b1c8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59462b1c8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8989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9462b1c83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59462b1c8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5422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9462b1c8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59462b1c8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146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76CFE-4531-4140-AC81-A6166203C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035D8C0-B617-264C-A366-33A42B877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69590A9-17EF-7644-BC7C-B09A3A3B8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815D00-E8F1-1242-B422-E22C6793D0AB}"/>
              </a:ext>
            </a:extLst>
          </p:cNvPr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10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4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92C84F13-3854-F14D-B0F1-EB43EE0CE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 &amp; M. Balduini - Influx Days - San Francisco, CA (USA) - 2019</a:t>
            </a:r>
            <a:endParaRPr lang="en-GB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1DCE3A26-13E0-EC4D-9326-B08EA12B2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904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-68826" y="0"/>
            <a:ext cx="9212826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0989D772-C820-0946-B7D7-A8BF79717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 &amp; M. Balduini - Influx Days - San Francisco, CA (USA) - 2019</a:t>
            </a:r>
            <a:endParaRPr lang="en-GB" dirty="0"/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5825A8A2-2DC3-DF42-AC57-62070F4AE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03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47D20C-35AF-2040-833A-DFAEAAEBC8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5852" y="1058092"/>
            <a:ext cx="3903895" cy="74731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13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8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D1E85C-AEBC-3F44-BD80-9AEBFB716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23535-0A43-974D-A5F5-3D78D2F67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E546A-5A7A-7D46-BE80-300181F9D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88818-2D45-6D4C-B5A0-ED7B937EF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E. Della Valle &amp; M. Balduini - Influx Days - San Francisco, CA (USA) - 2019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5C42C-01FE-F94B-92DA-06D75B38B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6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25" r:id="rId2"/>
    <p:sldLayoutId id="2147483726" r:id="rId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 dirty="0"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957BB0-9745-214B-AA80-A5FC73F12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581" y="4767263"/>
            <a:ext cx="658516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E. Della Valle &amp; M. Balduini - Influx Days - San Francisco, CA (USA) - 2019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244849-21C0-C348-A491-B5C25A6E2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67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4077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3" r:id="rId2"/>
    <p:sldLayoutId id="214748372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v2.docs.influxdata.com/v2.0/reference/line-protocol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fluxdata.com/telegraf/v1.12/introduction/installation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hyperlink" Target="https://docs.influxdata.com/telegraf/latest/introduction/installation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data-modeling-made/9781935504481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05" y="1644254"/>
            <a:ext cx="3972854" cy="1346992"/>
          </a:xfrm>
        </p:spPr>
        <p:txBody>
          <a:bodyPr/>
          <a:lstStyle/>
          <a:p>
            <a:r>
              <a:rPr lang="en-US" sz="3200" dirty="0"/>
              <a:t>Data Ingestion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FA1AA552-DFBD-3343-9662-E3067210C495}"/>
              </a:ext>
            </a:extLst>
          </p:cNvPr>
          <p:cNvSpPr txBox="1">
            <a:spLocks/>
          </p:cNvSpPr>
          <p:nvPr/>
        </p:nvSpPr>
        <p:spPr>
          <a:xfrm>
            <a:off x="711705" y="3060971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sym typeface="Helvetica Neue Light"/>
              </a:rPr>
              <a:t>Riccardo Tommasini</a:t>
            </a:r>
          </a:p>
          <a:p>
            <a:pPr marL="100013" indent="-100013">
              <a:spcBef>
                <a:spcPts val="0"/>
              </a:spcBef>
            </a:pP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77800" indent="-177800">
              <a:spcBef>
                <a:spcPts val="0"/>
              </a:spcBef>
            </a:pP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591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The type of measurement is the title of the Line Graph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7EA73E-0398-3B4B-94A8-0AA9FC321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950F1-D6BE-3D45-9150-313A66179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14" name="Google Shape;419;p51" descr="Image">
            <a:extLst>
              <a:ext uri="{FF2B5EF4-FFF2-40B4-BE49-F238E27FC236}">
                <a16:creationId xmlns:a16="http://schemas.microsoft.com/office/drawing/2014/main" id="{3ABAF962-908E-C14E-82AF-DE05069E3B4C}"/>
              </a:ext>
            </a:extLst>
          </p:cNvPr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3015" t="6152" r="3106" b="7396"/>
          <a:stretch/>
        </p:blipFill>
        <p:spPr>
          <a:xfrm>
            <a:off x="463539" y="1194847"/>
            <a:ext cx="7945523" cy="34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8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</p:txBody>
      </p:sp>
      <p:sp>
        <p:nvSpPr>
          <p:cNvPr id="453" name="Google Shape;453;p56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</a:p>
          <a:p>
            <a:pPr lvl="1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name of the measurement used as high level grouping of data</a:t>
            </a: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set</a:t>
            </a:r>
          </a:p>
          <a:p>
            <a:pPr lvl="1"/>
            <a:r>
              <a:rPr lang="en-US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lower level grouping criteria of data</a:t>
            </a:r>
            <a:endParaRPr lang="en-US" noProof="0" dirty="0">
              <a:solidFill>
                <a:srgbClr val="202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Fields</a:t>
            </a:r>
          </a:p>
          <a:p>
            <a:pPr lvl="1"/>
            <a:r>
              <a:rPr lang="en-US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noProof="0" dirty="0" err="1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ctual</a:t>
            </a:r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Timestamp</a:t>
            </a:r>
          </a:p>
          <a:p>
            <a:pPr lvl="1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of the data</a:t>
            </a: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  <a:p>
            <a:pPr lvl="1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unique combination of measurement+tags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23A4FF-2D47-2B44-8CB1-2ECB41619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EA56E1-E298-C743-8512-2B19BBF05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0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54" descr="Image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728" t="6997" b="3763"/>
          <a:stretch/>
        </p:blipFill>
        <p:spPr>
          <a:xfrm>
            <a:off x="463539" y="1244340"/>
            <a:ext cx="8208349" cy="352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Time stamps are on the X-Axis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66970C-7CDD-654B-A541-F1DC05738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9F924C-9660-B044-B03E-78CF469CA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97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</p:txBody>
      </p:sp>
      <p:sp>
        <p:nvSpPr>
          <p:cNvPr id="453" name="Google Shape;453;p56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name of the measurement used as high level grouping of data</a:t>
            </a: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set</a:t>
            </a:r>
          </a:p>
          <a:p>
            <a:pPr lvl="1"/>
            <a:r>
              <a:rPr lang="en-US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lower level grouping criteria of data</a:t>
            </a:r>
            <a:endParaRPr lang="en-US" noProof="0" dirty="0">
              <a:solidFill>
                <a:srgbClr val="202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Fields</a:t>
            </a:r>
          </a:p>
          <a:p>
            <a:pPr lvl="1"/>
            <a:r>
              <a:rPr lang="en-US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noProof="0" dirty="0" err="1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ctual</a:t>
            </a:r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Timestamp</a:t>
            </a:r>
          </a:p>
          <a:p>
            <a:pPr lvl="1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of the data (better if the time the data is observed)</a:t>
            </a: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  <a:p>
            <a:pPr lvl="1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unique combination of measurement+tags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1DB733-162F-2140-9FFC-50EA743D4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B5E76-6538-1048-8149-6AA4D2FCB7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46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3" descr="Image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898" t="6979" b="7514"/>
          <a:stretch/>
        </p:blipFill>
        <p:spPr>
          <a:xfrm>
            <a:off x="463539" y="1244339"/>
            <a:ext cx="8208349" cy="339116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Data is on the Y-Axis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B7C99D-2AB9-9849-81B8-BF79DC15C2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34D2D0-A5CD-E549-856E-8CCB7870D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15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</p:txBody>
      </p:sp>
      <p:sp>
        <p:nvSpPr>
          <p:cNvPr id="453" name="Google Shape;453;p56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name of the measurement used as high level grouping of data</a:t>
            </a: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set</a:t>
            </a:r>
          </a:p>
          <a:p>
            <a:pPr lvl="1"/>
            <a:r>
              <a:rPr lang="en-US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lower level grouping criteria of data</a:t>
            </a:r>
            <a:endParaRPr lang="en-US" noProof="0" dirty="0">
              <a:solidFill>
                <a:srgbClr val="2020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set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noProof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ctual</a:t>
            </a:r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Timestamp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of the 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(better if the time the data is observed)</a:t>
            </a:r>
            <a:endParaRPr lang="en-US" noProof="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  <a:p>
            <a:pPr lvl="1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unique combination of measurement+tags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D195DD-2495-1842-8BA7-91EF2EF41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EB2207-B6FB-AA46-848C-C2F9E5528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2" descr="Image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3088" t="6978" b="7514"/>
          <a:stretch/>
        </p:blipFill>
        <p:spPr>
          <a:xfrm>
            <a:off x="463540" y="1244339"/>
            <a:ext cx="8208348" cy="339116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The Legend distinguishes the three time series in the graph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387E3-E1C9-F046-95D4-8BA548DDC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CA8C51-81D6-C04A-9F98-81785E04D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811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</p:txBody>
      </p:sp>
      <p:sp>
        <p:nvSpPr>
          <p:cNvPr id="453" name="Google Shape;453;p56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name of the measurement used as high level grouping of data</a:t>
            </a:r>
          </a:p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set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lower level grouping criteria of data</a:t>
            </a:r>
            <a:endParaRPr lang="en-US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set</a:t>
            </a:r>
          </a:p>
          <a:p>
            <a:pPr lvl="1"/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noProof="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ctual</a:t>
            </a:r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Timestamp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of the 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(better if the time the data is observed)</a:t>
            </a:r>
            <a:endParaRPr lang="en-US" noProof="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  <a:p>
            <a:pPr lvl="1"/>
            <a:r>
              <a:rPr lang="en-US" noProof="0" dirty="0">
                <a:solidFill>
                  <a:srgbClr val="202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unique combination of measurement+tags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BA5D8B-7775-AE4D-946E-C1B0B6E42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281F9-B26D-5C42-84FC-BC0CFC9C3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83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55" descr="Image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827" t="6997" b="6014"/>
          <a:stretch/>
        </p:blipFill>
        <p:spPr>
          <a:xfrm>
            <a:off x="463539" y="1244340"/>
            <a:ext cx="8208349" cy="344065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A series in the graph thus is …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2768A3-7FFB-0F4A-81DB-0BBC6163ED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CE927-A254-8442-A58F-F278F0635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53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</p:txBody>
      </p:sp>
      <p:sp>
        <p:nvSpPr>
          <p:cNvPr id="453" name="Google Shape;453;p56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name of the measurement used as high level grouping of data</a:t>
            </a:r>
          </a:p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set</a:t>
            </a:r>
          </a:p>
          <a:p>
            <a:pPr lvl="1"/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lower level grouping criteria of data</a:t>
            </a:r>
            <a:endParaRPr lang="en-US" noProof="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set</a:t>
            </a:r>
          </a:p>
          <a:p>
            <a:pPr lvl="1"/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noProof="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ctual</a:t>
            </a:r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lvl="0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Timestamp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of the 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(better if the time the data is observed)</a:t>
            </a:r>
            <a:endParaRPr lang="en-US" noProof="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noProof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</a:t>
            </a:r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points in time order grouped by measurements and tags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F64080-E581-A948-8F90-D381790DA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1462-70D1-174D-88D2-4CB2F555C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07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25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How is data ingested?</a:t>
            </a:r>
            <a:b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</a:b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Logical View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Image result for conceptual logical physical view">
            <a:extLst>
              <a:ext uri="{FF2B5EF4-FFF2-40B4-BE49-F238E27FC236}">
                <a16:creationId xmlns:a16="http://schemas.microsoft.com/office/drawing/2014/main" id="{B6F89C41-00FA-004F-BB77-831D54A32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48" y="1554481"/>
            <a:ext cx="2247833" cy="209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4094C3BF-1409-BA40-8BA6-C5B30949AD14}"/>
              </a:ext>
            </a:extLst>
          </p:cNvPr>
          <p:cNvSpPr/>
          <p:nvPr/>
        </p:nvSpPr>
        <p:spPr>
          <a:xfrm>
            <a:off x="5040333" y="1935297"/>
            <a:ext cx="639838" cy="666492"/>
          </a:xfrm>
          <a:custGeom>
            <a:avLst/>
            <a:gdLst>
              <a:gd name="connsiteX0" fmla="*/ 65341 w 914324"/>
              <a:gd name="connsiteY0" fmla="*/ 78086 h 1048998"/>
              <a:gd name="connsiteX1" fmla="*/ 65341 w 914324"/>
              <a:gd name="connsiteY1" fmla="*/ 939323 h 1048998"/>
              <a:gd name="connsiteX2" fmla="*/ 703295 w 914324"/>
              <a:gd name="connsiteY2" fmla="*/ 949956 h 1048998"/>
              <a:gd name="connsiteX3" fmla="*/ 905313 w 914324"/>
              <a:gd name="connsiteY3" fmla="*/ 141881 h 1048998"/>
              <a:gd name="connsiteX4" fmla="*/ 458746 w 914324"/>
              <a:gd name="connsiteY4" fmla="*/ 46188 h 1048998"/>
              <a:gd name="connsiteX5" fmla="*/ 65341 w 914324"/>
              <a:gd name="connsiteY5" fmla="*/ 78086 h 104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324" h="1048998">
                <a:moveTo>
                  <a:pt x="65341" y="78086"/>
                </a:moveTo>
                <a:cubicBezTo>
                  <a:pt x="-226" y="226942"/>
                  <a:pt x="-40985" y="794011"/>
                  <a:pt x="65341" y="939323"/>
                </a:cubicBezTo>
                <a:cubicBezTo>
                  <a:pt x="171667" y="1084635"/>
                  <a:pt x="563300" y="1082863"/>
                  <a:pt x="703295" y="949956"/>
                </a:cubicBezTo>
                <a:cubicBezTo>
                  <a:pt x="843290" y="817049"/>
                  <a:pt x="946071" y="292509"/>
                  <a:pt x="905313" y="141881"/>
                </a:cubicBezTo>
                <a:cubicBezTo>
                  <a:pt x="864555" y="-8747"/>
                  <a:pt x="602285" y="55048"/>
                  <a:pt x="458746" y="46188"/>
                </a:cubicBezTo>
                <a:cubicBezTo>
                  <a:pt x="315207" y="37328"/>
                  <a:pt x="130908" y="-70770"/>
                  <a:pt x="65341" y="78086"/>
                </a:cubicBezTo>
                <a:close/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15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</p:txBody>
      </p:sp>
      <p:sp>
        <p:nvSpPr>
          <p:cNvPr id="453" name="Google Shape;453;p56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</a:p>
          <a:p>
            <a:pPr lvl="1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group data at high level</a:t>
            </a:r>
          </a:p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set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set of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key-value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group data at low level</a:t>
            </a:r>
            <a:endParaRPr lang="en-US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set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set of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key-value pairs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represent data</a:t>
            </a:r>
            <a:endParaRPr lang="en-US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Timestamp</a:t>
            </a:r>
          </a:p>
          <a:p>
            <a:pPr lvl="1"/>
            <a:r>
              <a:rPr lang="en-US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data </a:t>
            </a:r>
            <a:r>
              <a:rPr lang="en-US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nanosecond precision</a:t>
            </a:r>
          </a:p>
          <a:p>
            <a:pPr lvl="0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  <a:p>
            <a:pPr lvl="1"/>
            <a:r>
              <a:rPr lang="en-U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unique combination of measurement+tags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0FC3AD-87C8-4945-8231-E3B28D56E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356279-A7BD-4A43-82C6-E5EC67A92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4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11D73B-9812-F44C-B7D6-94B981725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Data model vs ingestion &amp; storage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90B9D9-9CBF-6745-8F40-FC9A9B6E38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496295-B64F-5445-98C0-3D5739C7B3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FBABD0-BC67-F64C-889B-3AC1585450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4" r="21657" b="52659"/>
          <a:stretch/>
        </p:blipFill>
        <p:spPr>
          <a:xfrm rot="16200000">
            <a:off x="2977504" y="1534654"/>
            <a:ext cx="3025211" cy="29707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C28526-C7FF-4247-9FA5-8548E9B67D56}"/>
              </a:ext>
            </a:extLst>
          </p:cNvPr>
          <p:cNvSpPr/>
          <p:nvPr/>
        </p:nvSpPr>
        <p:spPr>
          <a:xfrm>
            <a:off x="908335" y="1929337"/>
            <a:ext cx="1828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</a:p>
          <a:p>
            <a:pPr lvl="0" algn="r"/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set</a:t>
            </a:r>
          </a:p>
          <a:p>
            <a:pPr lvl="0" algn="r"/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set</a:t>
            </a:r>
          </a:p>
          <a:p>
            <a:pPr lvl="0" algn="r"/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Timestamp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BC881C-5065-8548-BCEB-06122E4C4C9E}"/>
              </a:ext>
            </a:extLst>
          </p:cNvPr>
          <p:cNvSpPr/>
          <p:nvPr/>
        </p:nvSpPr>
        <p:spPr>
          <a:xfrm>
            <a:off x="6500038" y="1731016"/>
            <a:ext cx="182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Buckets</a:t>
            </a:r>
          </a:p>
          <a:p>
            <a:pPr lvl="0"/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(set of series)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0585FD4-B764-0B4B-AD4B-78BD6C551827}"/>
              </a:ext>
            </a:extLst>
          </p:cNvPr>
          <p:cNvSpPr/>
          <p:nvPr/>
        </p:nvSpPr>
        <p:spPr>
          <a:xfrm>
            <a:off x="2671567" y="1773545"/>
            <a:ext cx="293671" cy="1511915"/>
          </a:xfrm>
          <a:prstGeom prst="rightBrace">
            <a:avLst>
              <a:gd name="adj1" fmla="val 40918"/>
              <a:gd name="adj2" fmla="val 50000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49B4058-02D3-3F4E-B9F1-A49F069B5D93}"/>
              </a:ext>
            </a:extLst>
          </p:cNvPr>
          <p:cNvSpPr/>
          <p:nvPr/>
        </p:nvSpPr>
        <p:spPr>
          <a:xfrm>
            <a:off x="5986130" y="2445486"/>
            <a:ext cx="1137684" cy="382964"/>
          </a:xfrm>
          <a:custGeom>
            <a:avLst/>
            <a:gdLst>
              <a:gd name="connsiteX0" fmla="*/ 1137684 w 1137684"/>
              <a:gd name="connsiteY0" fmla="*/ 0 h 723014"/>
              <a:gd name="connsiteX1" fmla="*/ 499730 w 1137684"/>
              <a:gd name="connsiteY1" fmla="*/ 85061 h 723014"/>
              <a:gd name="connsiteX2" fmla="*/ 1095154 w 1137684"/>
              <a:gd name="connsiteY2" fmla="*/ 308344 h 723014"/>
              <a:gd name="connsiteX3" fmla="*/ 680484 w 1137684"/>
              <a:gd name="connsiteY3" fmla="*/ 435935 h 723014"/>
              <a:gd name="connsiteX4" fmla="*/ 0 w 1137684"/>
              <a:gd name="connsiteY4" fmla="*/ 723014 h 723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684" h="723014">
                <a:moveTo>
                  <a:pt x="1137684" y="0"/>
                </a:moveTo>
                <a:cubicBezTo>
                  <a:pt x="822251" y="16835"/>
                  <a:pt x="506818" y="33670"/>
                  <a:pt x="499730" y="85061"/>
                </a:cubicBezTo>
                <a:cubicBezTo>
                  <a:pt x="492642" y="136452"/>
                  <a:pt x="1065028" y="249865"/>
                  <a:pt x="1095154" y="308344"/>
                </a:cubicBezTo>
                <a:cubicBezTo>
                  <a:pt x="1125280" y="366823"/>
                  <a:pt x="863010" y="366823"/>
                  <a:pt x="680484" y="435935"/>
                </a:cubicBezTo>
                <a:cubicBezTo>
                  <a:pt x="497958" y="505047"/>
                  <a:pt x="248979" y="614030"/>
                  <a:pt x="0" y="723014"/>
                </a:cubicBezTo>
              </a:path>
            </a:pathLst>
          </a:custGeom>
          <a:noFill/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9AEEA7-FCED-734D-A952-B2695D0188F9}"/>
              </a:ext>
            </a:extLst>
          </p:cNvPr>
          <p:cNvSpPr/>
          <p:nvPr/>
        </p:nvSpPr>
        <p:spPr>
          <a:xfrm>
            <a:off x="5071730" y="1093600"/>
            <a:ext cx="182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25BA416-0F6D-3E45-836B-F072AF6D4241}"/>
              </a:ext>
            </a:extLst>
          </p:cNvPr>
          <p:cNvSpPr/>
          <p:nvPr/>
        </p:nvSpPr>
        <p:spPr>
          <a:xfrm>
            <a:off x="4643012" y="1448389"/>
            <a:ext cx="1223142" cy="1083719"/>
          </a:xfrm>
          <a:custGeom>
            <a:avLst/>
            <a:gdLst>
              <a:gd name="connsiteX0" fmla="*/ 1137684 w 1137684"/>
              <a:gd name="connsiteY0" fmla="*/ 0 h 723014"/>
              <a:gd name="connsiteX1" fmla="*/ 499730 w 1137684"/>
              <a:gd name="connsiteY1" fmla="*/ 85061 h 723014"/>
              <a:gd name="connsiteX2" fmla="*/ 1095154 w 1137684"/>
              <a:gd name="connsiteY2" fmla="*/ 308344 h 723014"/>
              <a:gd name="connsiteX3" fmla="*/ 680484 w 1137684"/>
              <a:gd name="connsiteY3" fmla="*/ 435935 h 723014"/>
              <a:gd name="connsiteX4" fmla="*/ 0 w 1137684"/>
              <a:gd name="connsiteY4" fmla="*/ 723014 h 723014"/>
              <a:gd name="connsiteX0" fmla="*/ 1223142 w 1223142"/>
              <a:gd name="connsiteY0" fmla="*/ 0 h 2045999"/>
              <a:gd name="connsiteX1" fmla="*/ 585188 w 1223142"/>
              <a:gd name="connsiteY1" fmla="*/ 85061 h 2045999"/>
              <a:gd name="connsiteX2" fmla="*/ 1180612 w 1223142"/>
              <a:gd name="connsiteY2" fmla="*/ 308344 h 2045999"/>
              <a:gd name="connsiteX3" fmla="*/ 765942 w 1223142"/>
              <a:gd name="connsiteY3" fmla="*/ 435935 h 2045999"/>
              <a:gd name="connsiteX4" fmla="*/ 0 w 1223142"/>
              <a:gd name="connsiteY4" fmla="*/ 2045999 h 2045999"/>
              <a:gd name="connsiteX0" fmla="*/ 1223142 w 1223142"/>
              <a:gd name="connsiteY0" fmla="*/ 0 h 2045999"/>
              <a:gd name="connsiteX1" fmla="*/ 585188 w 1223142"/>
              <a:gd name="connsiteY1" fmla="*/ 85061 h 2045999"/>
              <a:gd name="connsiteX2" fmla="*/ 1180612 w 1223142"/>
              <a:gd name="connsiteY2" fmla="*/ 308344 h 2045999"/>
              <a:gd name="connsiteX3" fmla="*/ 765942 w 1223142"/>
              <a:gd name="connsiteY3" fmla="*/ 435935 h 2045999"/>
              <a:gd name="connsiteX4" fmla="*/ 0 w 1223142"/>
              <a:gd name="connsiteY4" fmla="*/ 2045999 h 204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142" h="2045999">
                <a:moveTo>
                  <a:pt x="1223142" y="0"/>
                </a:moveTo>
                <a:cubicBezTo>
                  <a:pt x="907709" y="16835"/>
                  <a:pt x="592276" y="33670"/>
                  <a:pt x="585188" y="85061"/>
                </a:cubicBezTo>
                <a:cubicBezTo>
                  <a:pt x="578100" y="136452"/>
                  <a:pt x="1150486" y="249865"/>
                  <a:pt x="1180612" y="308344"/>
                </a:cubicBezTo>
                <a:cubicBezTo>
                  <a:pt x="1210738" y="366823"/>
                  <a:pt x="948468" y="366823"/>
                  <a:pt x="765942" y="435935"/>
                </a:cubicBezTo>
                <a:cubicBezTo>
                  <a:pt x="583416" y="505047"/>
                  <a:pt x="26789" y="1517534"/>
                  <a:pt x="0" y="2045999"/>
                </a:cubicBezTo>
              </a:path>
            </a:pathLst>
          </a:custGeom>
          <a:noFill/>
          <a:ln w="31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23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How is data ingested?</a:t>
            </a:r>
            <a:b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 View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Image result for conceptual logical physical view">
            <a:extLst>
              <a:ext uri="{FF2B5EF4-FFF2-40B4-BE49-F238E27FC236}">
                <a16:creationId xmlns:a16="http://schemas.microsoft.com/office/drawing/2014/main" id="{B6F89C41-00FA-004F-BB77-831D54A32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48" y="1554481"/>
            <a:ext cx="2247833" cy="209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66D5497-2496-DA47-8E51-10B3A6E3CAEF}"/>
              </a:ext>
            </a:extLst>
          </p:cNvPr>
          <p:cNvSpPr/>
          <p:nvPr/>
        </p:nvSpPr>
        <p:spPr>
          <a:xfrm>
            <a:off x="4707809" y="2146254"/>
            <a:ext cx="2387670" cy="1666277"/>
          </a:xfrm>
          <a:custGeom>
            <a:avLst/>
            <a:gdLst>
              <a:gd name="connsiteX0" fmla="*/ 65341 w 914324"/>
              <a:gd name="connsiteY0" fmla="*/ 78086 h 1048998"/>
              <a:gd name="connsiteX1" fmla="*/ 65341 w 914324"/>
              <a:gd name="connsiteY1" fmla="*/ 939323 h 1048998"/>
              <a:gd name="connsiteX2" fmla="*/ 703295 w 914324"/>
              <a:gd name="connsiteY2" fmla="*/ 949956 h 1048998"/>
              <a:gd name="connsiteX3" fmla="*/ 905313 w 914324"/>
              <a:gd name="connsiteY3" fmla="*/ 141881 h 1048998"/>
              <a:gd name="connsiteX4" fmla="*/ 458746 w 914324"/>
              <a:gd name="connsiteY4" fmla="*/ 46188 h 1048998"/>
              <a:gd name="connsiteX5" fmla="*/ 65341 w 914324"/>
              <a:gd name="connsiteY5" fmla="*/ 78086 h 1048998"/>
              <a:gd name="connsiteX0" fmla="*/ 81225 w 930208"/>
              <a:gd name="connsiteY0" fmla="*/ 198717 h 1169629"/>
              <a:gd name="connsiteX1" fmla="*/ 81225 w 930208"/>
              <a:gd name="connsiteY1" fmla="*/ 1059954 h 1169629"/>
              <a:gd name="connsiteX2" fmla="*/ 719179 w 930208"/>
              <a:gd name="connsiteY2" fmla="*/ 1070587 h 1169629"/>
              <a:gd name="connsiteX3" fmla="*/ 921197 w 930208"/>
              <a:gd name="connsiteY3" fmla="*/ 262512 h 1169629"/>
              <a:gd name="connsiteX4" fmla="*/ 742773 w 930208"/>
              <a:gd name="connsiteY4" fmla="*/ 1391 h 1169629"/>
              <a:gd name="connsiteX5" fmla="*/ 81225 w 930208"/>
              <a:gd name="connsiteY5" fmla="*/ 198717 h 1169629"/>
              <a:gd name="connsiteX0" fmla="*/ 72188 w 921171"/>
              <a:gd name="connsiteY0" fmla="*/ 197899 h 1168811"/>
              <a:gd name="connsiteX1" fmla="*/ 72188 w 921171"/>
              <a:gd name="connsiteY1" fmla="*/ 1059136 h 1168811"/>
              <a:gd name="connsiteX2" fmla="*/ 710142 w 921171"/>
              <a:gd name="connsiteY2" fmla="*/ 1069769 h 1168811"/>
              <a:gd name="connsiteX3" fmla="*/ 912160 w 921171"/>
              <a:gd name="connsiteY3" fmla="*/ 261694 h 1168811"/>
              <a:gd name="connsiteX4" fmla="*/ 733736 w 921171"/>
              <a:gd name="connsiteY4" fmla="*/ 573 h 1168811"/>
              <a:gd name="connsiteX5" fmla="*/ 585903 w 921171"/>
              <a:gd name="connsiteY5" fmla="*/ 321260 h 1168811"/>
              <a:gd name="connsiteX6" fmla="*/ 72188 w 921171"/>
              <a:gd name="connsiteY6" fmla="*/ 197899 h 1168811"/>
              <a:gd name="connsiteX0" fmla="*/ 82438 w 958688"/>
              <a:gd name="connsiteY0" fmla="*/ 198198 h 1246575"/>
              <a:gd name="connsiteX1" fmla="*/ 82438 w 958688"/>
              <a:gd name="connsiteY1" fmla="*/ 1059435 h 1246575"/>
              <a:gd name="connsiteX2" fmla="*/ 873339 w 958688"/>
              <a:gd name="connsiteY2" fmla="*/ 1183086 h 1246575"/>
              <a:gd name="connsiteX3" fmla="*/ 922410 w 958688"/>
              <a:gd name="connsiteY3" fmla="*/ 261993 h 1246575"/>
              <a:gd name="connsiteX4" fmla="*/ 743986 w 958688"/>
              <a:gd name="connsiteY4" fmla="*/ 872 h 1246575"/>
              <a:gd name="connsiteX5" fmla="*/ 596153 w 958688"/>
              <a:gd name="connsiteY5" fmla="*/ 321559 h 1246575"/>
              <a:gd name="connsiteX6" fmla="*/ 82438 w 958688"/>
              <a:gd name="connsiteY6" fmla="*/ 198198 h 1246575"/>
              <a:gd name="connsiteX0" fmla="*/ 93803 w 971204"/>
              <a:gd name="connsiteY0" fmla="*/ 198198 h 1296251"/>
              <a:gd name="connsiteX1" fmla="*/ 76423 w 971204"/>
              <a:gd name="connsiteY1" fmla="*/ 1172452 h 1296251"/>
              <a:gd name="connsiteX2" fmla="*/ 884704 w 971204"/>
              <a:gd name="connsiteY2" fmla="*/ 1183086 h 1296251"/>
              <a:gd name="connsiteX3" fmla="*/ 933775 w 971204"/>
              <a:gd name="connsiteY3" fmla="*/ 261993 h 1296251"/>
              <a:gd name="connsiteX4" fmla="*/ 755351 w 971204"/>
              <a:gd name="connsiteY4" fmla="*/ 872 h 1296251"/>
              <a:gd name="connsiteX5" fmla="*/ 607518 w 971204"/>
              <a:gd name="connsiteY5" fmla="*/ 321559 h 1296251"/>
              <a:gd name="connsiteX6" fmla="*/ 93803 w 971204"/>
              <a:gd name="connsiteY6" fmla="*/ 198198 h 129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4" h="1296251">
                <a:moveTo>
                  <a:pt x="93803" y="198198"/>
                </a:moveTo>
                <a:cubicBezTo>
                  <a:pt x="5287" y="340013"/>
                  <a:pt x="-55394" y="1008304"/>
                  <a:pt x="76423" y="1172452"/>
                </a:cubicBezTo>
                <a:cubicBezTo>
                  <a:pt x="208240" y="1336600"/>
                  <a:pt x="741812" y="1334829"/>
                  <a:pt x="884704" y="1183086"/>
                </a:cubicBezTo>
                <a:cubicBezTo>
                  <a:pt x="1027596" y="1031343"/>
                  <a:pt x="955334" y="459029"/>
                  <a:pt x="933775" y="261993"/>
                </a:cubicBezTo>
                <a:cubicBezTo>
                  <a:pt x="912216" y="64957"/>
                  <a:pt x="809727" y="-9056"/>
                  <a:pt x="755351" y="872"/>
                </a:cubicBezTo>
                <a:cubicBezTo>
                  <a:pt x="700975" y="10800"/>
                  <a:pt x="717776" y="288671"/>
                  <a:pt x="607518" y="321559"/>
                </a:cubicBezTo>
                <a:cubicBezTo>
                  <a:pt x="497260" y="354447"/>
                  <a:pt x="182319" y="56383"/>
                  <a:pt x="93803" y="198198"/>
                </a:cubicBezTo>
                <a:close/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86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An example of Line Protocol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45948F-CBD7-FA46-8663-97D029CBA7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531641-CCA7-3C47-A265-58B1F006B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459" name="Google Shape;459;p57"/>
          <p:cNvSpPr txBox="1"/>
          <p:nvPr/>
        </p:nvSpPr>
        <p:spPr>
          <a:xfrm>
            <a:off x="102800" y="2295791"/>
            <a:ext cx="897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 err="1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cpu</a:t>
            </a:r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,host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</a:t>
            </a:r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serverA,num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=1,region=west idle=1.667,system=2342.2 1492214400000000000</a:t>
            </a:r>
            <a:endParaRPr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" name="Google Shape;460;p57"/>
          <p:cNvSpPr txBox="1"/>
          <p:nvPr/>
        </p:nvSpPr>
        <p:spPr>
          <a:xfrm>
            <a:off x="353824" y="3444766"/>
            <a:ext cx="17796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Helvetica Neue"/>
              <a:buNone/>
            </a:pPr>
            <a:r>
              <a:rPr lang="en" sz="1900" b="1" i="0" u="none" strike="noStrike" cap="none">
                <a:solidFill>
                  <a:srgbClr val="EC5D57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Measurement</a:t>
            </a:r>
            <a:endParaRPr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1" name="Google Shape;461;p57" descr="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58205" y="2997343"/>
            <a:ext cx="674623" cy="171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83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An example of Line Protocol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2CEFBE-27A1-544E-A530-1EE1E31B65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7E4D6F-0D58-B042-9974-42CD2EDB5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467" name="Google Shape;467;p58"/>
          <p:cNvSpPr txBox="1"/>
          <p:nvPr/>
        </p:nvSpPr>
        <p:spPr>
          <a:xfrm>
            <a:off x="102800" y="2301000"/>
            <a:ext cx="897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cpu,</a:t>
            </a:r>
            <a:r>
              <a:rPr lang="en" sz="1700" dirty="0" err="1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host</a:t>
            </a:r>
            <a:r>
              <a:rPr lang="en" sz="1700" dirty="0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</a:t>
            </a:r>
            <a:r>
              <a:rPr lang="en" sz="1700" dirty="0" err="1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serverA,num</a:t>
            </a:r>
            <a:r>
              <a:rPr lang="en" sz="1700" dirty="0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=1,region=west</a:t>
            </a:r>
            <a:r>
              <a:rPr lang="en" sz="1700" dirty="0">
                <a:solidFill>
                  <a:schemeClr val="dk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idle=1.667,system=2342.2 1492214400000000000</a:t>
            </a:r>
            <a:endParaRPr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8" name="Google Shape;468;p58"/>
          <p:cNvSpPr txBox="1"/>
          <p:nvPr/>
        </p:nvSpPr>
        <p:spPr>
          <a:xfrm>
            <a:off x="2219011" y="3770561"/>
            <a:ext cx="737834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Helvetica Neue"/>
              <a:buNone/>
            </a:pPr>
            <a:r>
              <a:rPr lang="en" sz="1900" b="1" i="0" u="none" strike="noStrike" cap="none" dirty="0">
                <a:solidFill>
                  <a:srgbClr val="EC5D57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Tags</a:t>
            </a:r>
            <a:endParaRPr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9" name="Google Shape;469;p58" descr="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981420" y="3175945"/>
            <a:ext cx="1071746" cy="171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390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An example of Line Protocol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2CEFBE-27A1-544E-A530-1EE1E31B65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7E4D6F-0D58-B042-9974-42CD2EDB5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467" name="Google Shape;467;p58"/>
          <p:cNvSpPr txBox="1"/>
          <p:nvPr/>
        </p:nvSpPr>
        <p:spPr>
          <a:xfrm>
            <a:off x="102800" y="2301000"/>
            <a:ext cx="897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cpu,</a:t>
            </a:r>
            <a:r>
              <a:rPr lang="en" sz="1700" dirty="0" err="1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host</a:t>
            </a:r>
            <a:r>
              <a:rPr lang="en" sz="1700" dirty="0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</a:t>
            </a:r>
            <a:r>
              <a:rPr lang="en" sz="1700" dirty="0" err="1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serverA,num</a:t>
            </a:r>
            <a:r>
              <a:rPr lang="en" sz="1700" dirty="0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=1,region=west</a:t>
            </a:r>
            <a:r>
              <a:rPr lang="en" sz="1700" dirty="0">
                <a:solidFill>
                  <a:schemeClr val="dk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idle=1.667,system=2342.2 1492214400000000000</a:t>
            </a:r>
            <a:endParaRPr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8" name="Google Shape;468;p58"/>
          <p:cNvSpPr txBox="1"/>
          <p:nvPr/>
        </p:nvSpPr>
        <p:spPr>
          <a:xfrm>
            <a:off x="2219011" y="3770561"/>
            <a:ext cx="737834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Helvetica Neue"/>
              <a:buNone/>
            </a:pPr>
            <a:r>
              <a:rPr lang="en" sz="1900" b="1" i="0" u="none" strike="noStrike" cap="none" dirty="0">
                <a:solidFill>
                  <a:srgbClr val="EC5D57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Tags</a:t>
            </a:r>
            <a:endParaRPr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9" name="Google Shape;469;p58" descr="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981420" y="3175945"/>
            <a:ext cx="1071746" cy="17171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855045B-2FA9-EF4C-8DF9-BD1E8612CC25}"/>
              </a:ext>
            </a:extLst>
          </p:cNvPr>
          <p:cNvSpPr/>
          <p:nvPr/>
        </p:nvSpPr>
        <p:spPr>
          <a:xfrm>
            <a:off x="3211274" y="1801208"/>
            <a:ext cx="135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whitespace</a:t>
            </a:r>
            <a:endParaRPr lang="en-US" sz="1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0FBA0C48-3257-C14D-B4D1-FE0E3199376F}"/>
              </a:ext>
            </a:extLst>
          </p:cNvPr>
          <p:cNvSpPr/>
          <p:nvPr/>
        </p:nvSpPr>
        <p:spPr>
          <a:xfrm rot="10800000" flipV="1">
            <a:off x="3791187" y="2170540"/>
            <a:ext cx="323006" cy="246159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24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An example of Line Protocol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5FE2F7-76FD-574F-8271-B93A36E4C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F2562-6856-604E-8305-57B801C3D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475" name="Google Shape;475;p59"/>
          <p:cNvSpPr txBox="1"/>
          <p:nvPr/>
        </p:nvSpPr>
        <p:spPr>
          <a:xfrm>
            <a:off x="102800" y="2301000"/>
            <a:ext cx="897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cpu,host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</a:t>
            </a:r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serverA,num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=1,region=west </a:t>
            </a:r>
            <a:r>
              <a:rPr lang="en" sz="1700" dirty="0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idle=1.667,system=2342.2</a:t>
            </a:r>
            <a:r>
              <a:rPr lang="en" sz="1700" dirty="0">
                <a:solidFill>
                  <a:schemeClr val="dk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1492214400000000000</a:t>
            </a:r>
            <a:endParaRPr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6" name="Google Shape;476;p59"/>
          <p:cNvSpPr txBox="1"/>
          <p:nvPr/>
        </p:nvSpPr>
        <p:spPr>
          <a:xfrm>
            <a:off x="4878772" y="3397845"/>
            <a:ext cx="811942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Helvetica Neue"/>
              <a:buNone/>
            </a:pPr>
            <a:r>
              <a:rPr lang="en" sz="1900" b="1" i="0" u="none" strike="noStrike" cap="none" dirty="0">
                <a:solidFill>
                  <a:srgbClr val="EC5D57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Fields</a:t>
            </a:r>
            <a:endParaRPr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7" name="Google Shape;477;p59" descr="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947432" y="2976652"/>
            <a:ext cx="674622" cy="171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276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An example of Line Protocol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5FE2F7-76FD-574F-8271-B93A36E4C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F2562-6856-604E-8305-57B801C3D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475" name="Google Shape;475;p59"/>
          <p:cNvSpPr txBox="1"/>
          <p:nvPr/>
        </p:nvSpPr>
        <p:spPr>
          <a:xfrm>
            <a:off x="102800" y="2301000"/>
            <a:ext cx="897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cpu,host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</a:t>
            </a:r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serverA,num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=1,region=west </a:t>
            </a:r>
            <a:r>
              <a:rPr lang="en" sz="1700" dirty="0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idle=1.667,system=2342.2</a:t>
            </a:r>
            <a:r>
              <a:rPr lang="en" sz="1700" dirty="0">
                <a:solidFill>
                  <a:schemeClr val="dk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1492214400000000000</a:t>
            </a:r>
            <a:endParaRPr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7" name="Google Shape;477;p59" descr="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947432" y="2976652"/>
            <a:ext cx="674622" cy="1717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2F962B-8BB9-F143-B60C-857FDE25964E}"/>
              </a:ext>
            </a:extLst>
          </p:cNvPr>
          <p:cNvSpPr/>
          <p:nvPr/>
        </p:nvSpPr>
        <p:spPr>
          <a:xfrm>
            <a:off x="5800565" y="1743680"/>
            <a:ext cx="135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whitespace</a:t>
            </a:r>
            <a:endParaRPr lang="en-US" sz="1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1E93A0CC-0393-4B4A-8696-5D1AE7D3D1E6}"/>
              </a:ext>
            </a:extLst>
          </p:cNvPr>
          <p:cNvSpPr/>
          <p:nvPr/>
        </p:nvSpPr>
        <p:spPr>
          <a:xfrm rot="10800000" flipV="1">
            <a:off x="6380478" y="2113012"/>
            <a:ext cx="323006" cy="246159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476;p59">
            <a:extLst>
              <a:ext uri="{FF2B5EF4-FFF2-40B4-BE49-F238E27FC236}">
                <a16:creationId xmlns:a16="http://schemas.microsoft.com/office/drawing/2014/main" id="{2DD78E70-BA51-F34B-919F-9E1C1DB0451E}"/>
              </a:ext>
            </a:extLst>
          </p:cNvPr>
          <p:cNvSpPr txBox="1"/>
          <p:nvPr/>
        </p:nvSpPr>
        <p:spPr>
          <a:xfrm>
            <a:off x="4878772" y="3397845"/>
            <a:ext cx="811942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Helvetica Neue"/>
              <a:buNone/>
            </a:pPr>
            <a:r>
              <a:rPr lang="en" sz="1900" b="1" i="0" u="none" strike="noStrike" cap="none" dirty="0">
                <a:solidFill>
                  <a:srgbClr val="EC5D57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Fields</a:t>
            </a:r>
            <a:endParaRPr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62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An example of Line Protocol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03E659-B411-5748-8BC4-A4A650797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28218E-F6D4-BC40-96B6-E4D6979853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483" name="Google Shape;483;p60"/>
          <p:cNvSpPr txBox="1"/>
          <p:nvPr/>
        </p:nvSpPr>
        <p:spPr>
          <a:xfrm>
            <a:off x="102800" y="2301000"/>
            <a:ext cx="8972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cpu,host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</a:t>
            </a:r>
            <a:r>
              <a:rPr lang="en" sz="1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serverA,num</a:t>
            </a:r>
            <a:r>
              <a:rPr lang="en" sz="17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=1,region=west idle=1.667,system=2342.2 </a:t>
            </a:r>
            <a:r>
              <a:rPr lang="en" sz="1700" dirty="0">
                <a:solidFill>
                  <a:srgbClr val="FF0000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1492214400000000000</a:t>
            </a:r>
            <a:endParaRPr sz="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4" name="Google Shape;484;p60"/>
          <p:cNvSpPr txBox="1"/>
          <p:nvPr/>
        </p:nvSpPr>
        <p:spPr>
          <a:xfrm>
            <a:off x="7058162" y="3281188"/>
            <a:ext cx="15270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Helvetica Neue"/>
              <a:buNone/>
            </a:pPr>
            <a:r>
              <a:rPr lang="en" sz="1900" b="1">
                <a:solidFill>
                  <a:srgbClr val="EC5D57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timestamp</a:t>
            </a:r>
            <a:endParaRPr sz="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5" name="Google Shape;485;p60" descr="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7484336" y="2938685"/>
            <a:ext cx="674623" cy="1717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C31117-C18F-FF4A-96DD-70AD4ED20528}"/>
              </a:ext>
            </a:extLst>
          </p:cNvPr>
          <p:cNvSpPr/>
          <p:nvPr/>
        </p:nvSpPr>
        <p:spPr>
          <a:xfrm>
            <a:off x="193333" y="4345076"/>
            <a:ext cx="70856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0" lvl="0">
              <a:spcBef>
                <a:spcPts val="800"/>
              </a:spcBef>
              <a:buClr>
                <a:srgbClr val="FFFFFF"/>
              </a:buClr>
              <a:buSzPts val="2100"/>
            </a:pP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Reference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: 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https://v2.docs.influxdata.com/v2.0/reference/line-protocol/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</a:t>
            </a:r>
            <a:endParaRPr lang="en-US" sz="1600" dirty="0">
              <a:solidFill>
                <a:srgbClr val="FFFF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2161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Data Lifecycle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74931D-0296-F242-B6E4-842B9574E7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2DB144-F27C-EE42-808A-744EEE9DD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4" r="21657" b="52659"/>
          <a:stretch/>
        </p:blipFill>
        <p:spPr>
          <a:xfrm rot="16200000">
            <a:off x="436323" y="1343268"/>
            <a:ext cx="3025211" cy="297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9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324;p56">
            <a:extLst>
              <a:ext uri="{FF2B5EF4-FFF2-40B4-BE49-F238E27FC236}">
                <a16:creationId xmlns:a16="http://schemas.microsoft.com/office/drawing/2014/main" id="{B77324A5-13A3-D84D-B45D-52F7EA60F197}"/>
              </a:ext>
            </a:extLst>
          </p:cNvPr>
          <p:cNvSpPr/>
          <p:nvPr/>
        </p:nvSpPr>
        <p:spPr>
          <a:xfrm>
            <a:off x="1512802" y="2847991"/>
            <a:ext cx="1061572" cy="14928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Google Shape;327;p56">
            <a:extLst>
              <a:ext uri="{FF2B5EF4-FFF2-40B4-BE49-F238E27FC236}">
                <a16:creationId xmlns:a16="http://schemas.microsoft.com/office/drawing/2014/main" id="{E626720A-B196-6D46-94A8-4A3953C4C336}"/>
              </a:ext>
            </a:extLst>
          </p:cNvPr>
          <p:cNvSpPr/>
          <p:nvPr/>
        </p:nvSpPr>
        <p:spPr>
          <a:xfrm>
            <a:off x="2709681" y="2843500"/>
            <a:ext cx="1061572" cy="14928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2" name="Google Shape;482;p6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>
                <a:latin typeface="Arial" panose="020B0604020202020204" pitchFamily="34" charset="0"/>
                <a:cs typeface="Arial" panose="020B0604020202020204" pitchFamily="34" charset="0"/>
              </a:rPr>
              <a:t>Bucket physical view</a:t>
            </a:r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779AE-062E-5E4C-8969-4FC4FD0CA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Columnar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Stores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Best for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column selection and aggregation thanks to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Disk + Memory locality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Cache locality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C8D23-1760-C64E-AE95-362B53A13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C1820-779F-DA4E-917A-3CEE73B19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35" name="Google Shape;324;p56">
            <a:extLst>
              <a:ext uri="{FF2B5EF4-FFF2-40B4-BE49-F238E27FC236}">
                <a16:creationId xmlns:a16="http://schemas.microsoft.com/office/drawing/2014/main" id="{414B55ED-1C08-004A-9B02-CCF5BA94A958}"/>
              </a:ext>
            </a:extLst>
          </p:cNvPr>
          <p:cNvSpPr/>
          <p:nvPr/>
        </p:nvSpPr>
        <p:spPr>
          <a:xfrm>
            <a:off x="315923" y="2840441"/>
            <a:ext cx="1061572" cy="14928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Google Shape;325;p56">
            <a:extLst>
              <a:ext uri="{FF2B5EF4-FFF2-40B4-BE49-F238E27FC236}">
                <a16:creationId xmlns:a16="http://schemas.microsoft.com/office/drawing/2014/main" id="{DB0D9035-1684-5F4C-B991-ADF773FFF7E6}"/>
              </a:ext>
            </a:extLst>
          </p:cNvPr>
          <p:cNvSpPr/>
          <p:nvPr/>
        </p:nvSpPr>
        <p:spPr>
          <a:xfrm>
            <a:off x="6300318" y="2840441"/>
            <a:ext cx="1061572" cy="14928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Google Shape;326;p56">
            <a:extLst>
              <a:ext uri="{FF2B5EF4-FFF2-40B4-BE49-F238E27FC236}">
                <a16:creationId xmlns:a16="http://schemas.microsoft.com/office/drawing/2014/main" id="{ED7FBF3A-A196-C241-8CCA-AC0F9A5F25FA}"/>
              </a:ext>
            </a:extLst>
          </p:cNvPr>
          <p:cNvSpPr/>
          <p:nvPr/>
        </p:nvSpPr>
        <p:spPr>
          <a:xfrm>
            <a:off x="5103439" y="2840441"/>
            <a:ext cx="1061572" cy="14928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oogle Shape;327;p56">
            <a:extLst>
              <a:ext uri="{FF2B5EF4-FFF2-40B4-BE49-F238E27FC236}">
                <a16:creationId xmlns:a16="http://schemas.microsoft.com/office/drawing/2014/main" id="{0447D083-2406-CF42-9481-12802D4E6CA7}"/>
              </a:ext>
            </a:extLst>
          </p:cNvPr>
          <p:cNvSpPr/>
          <p:nvPr/>
        </p:nvSpPr>
        <p:spPr>
          <a:xfrm>
            <a:off x="3906560" y="2840441"/>
            <a:ext cx="1061572" cy="14928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328;p56">
            <a:extLst>
              <a:ext uri="{FF2B5EF4-FFF2-40B4-BE49-F238E27FC236}">
                <a16:creationId xmlns:a16="http://schemas.microsoft.com/office/drawing/2014/main" id="{1AD7D5E8-598B-7F43-B299-6FC6ABFB691E}"/>
              </a:ext>
            </a:extLst>
          </p:cNvPr>
          <p:cNvSpPr txBox="1"/>
          <p:nvPr/>
        </p:nvSpPr>
        <p:spPr>
          <a:xfrm>
            <a:off x="422974" y="3205494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1492…1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329;p56">
            <a:extLst>
              <a:ext uri="{FF2B5EF4-FFF2-40B4-BE49-F238E27FC236}">
                <a16:creationId xmlns:a16="http://schemas.microsoft.com/office/drawing/2014/main" id="{1F28534A-4BE0-3D47-8896-A510D5C0A6FD}"/>
              </a:ext>
            </a:extLst>
          </p:cNvPr>
          <p:cNvSpPr txBox="1"/>
          <p:nvPr/>
        </p:nvSpPr>
        <p:spPr>
          <a:xfrm>
            <a:off x="2726735" y="3205494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 err="1">
                <a:latin typeface="Arial" panose="020B0604020202020204" pitchFamily="34" charset="0"/>
                <a:cs typeface="Arial" panose="020B0604020202020204" pitchFamily="34" charset="0"/>
              </a:rPr>
              <a:t>serverB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330;p56">
            <a:extLst>
              <a:ext uri="{FF2B5EF4-FFF2-40B4-BE49-F238E27FC236}">
                <a16:creationId xmlns:a16="http://schemas.microsoft.com/office/drawing/2014/main" id="{8470EA7F-05FF-AD4C-824B-E3A122C160ED}"/>
              </a:ext>
            </a:extLst>
          </p:cNvPr>
          <p:cNvSpPr txBox="1"/>
          <p:nvPr/>
        </p:nvSpPr>
        <p:spPr>
          <a:xfrm>
            <a:off x="3944362" y="3214144"/>
            <a:ext cx="945486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Google Shape;331;p56">
            <a:extLst>
              <a:ext uri="{FF2B5EF4-FFF2-40B4-BE49-F238E27FC236}">
                <a16:creationId xmlns:a16="http://schemas.microsoft.com/office/drawing/2014/main" id="{C79F7B57-E58C-2F4D-814B-E5D162FE95BB}"/>
              </a:ext>
            </a:extLst>
          </p:cNvPr>
          <p:cNvSpPr txBox="1"/>
          <p:nvPr/>
        </p:nvSpPr>
        <p:spPr>
          <a:xfrm>
            <a:off x="6417236" y="3218488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1.667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Google Shape;332;p56">
            <a:extLst>
              <a:ext uri="{FF2B5EF4-FFF2-40B4-BE49-F238E27FC236}">
                <a16:creationId xmlns:a16="http://schemas.microsoft.com/office/drawing/2014/main" id="{69052B0B-276B-D545-A15E-72D0DA12BE3D}"/>
              </a:ext>
            </a:extLst>
          </p:cNvPr>
          <p:cNvSpPr txBox="1"/>
          <p:nvPr/>
        </p:nvSpPr>
        <p:spPr>
          <a:xfrm>
            <a:off x="411107" y="2823109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rial" panose="020B0604020202020204" pitchFamily="34" charset="0"/>
                <a:cs typeface="Arial" panose="020B0604020202020204" pitchFamily="34" charset="0"/>
              </a:rPr>
              <a:t>_time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Google Shape;333;p56">
            <a:extLst>
              <a:ext uri="{FF2B5EF4-FFF2-40B4-BE49-F238E27FC236}">
                <a16:creationId xmlns:a16="http://schemas.microsoft.com/office/drawing/2014/main" id="{76822E3B-8E44-B44B-A0AC-BA7870B5F42B}"/>
              </a:ext>
            </a:extLst>
          </p:cNvPr>
          <p:cNvSpPr txBox="1"/>
          <p:nvPr/>
        </p:nvSpPr>
        <p:spPr>
          <a:xfrm>
            <a:off x="2714821" y="2823109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Google Shape;334;p56">
            <a:extLst>
              <a:ext uri="{FF2B5EF4-FFF2-40B4-BE49-F238E27FC236}">
                <a16:creationId xmlns:a16="http://schemas.microsoft.com/office/drawing/2014/main" id="{04F02A54-EDD7-7744-8B76-8267B4B9A6A6}"/>
              </a:ext>
            </a:extLst>
          </p:cNvPr>
          <p:cNvSpPr txBox="1"/>
          <p:nvPr/>
        </p:nvSpPr>
        <p:spPr>
          <a:xfrm>
            <a:off x="3995779" y="2831759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Google Shape;335;p56">
            <a:extLst>
              <a:ext uri="{FF2B5EF4-FFF2-40B4-BE49-F238E27FC236}">
                <a16:creationId xmlns:a16="http://schemas.microsoft.com/office/drawing/2014/main" id="{ED7653EA-84B3-5B4B-BD7F-B19ACE4A930B}"/>
              </a:ext>
            </a:extLst>
          </p:cNvPr>
          <p:cNvSpPr txBox="1"/>
          <p:nvPr/>
        </p:nvSpPr>
        <p:spPr>
          <a:xfrm>
            <a:off x="6405227" y="2836103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rial" panose="020B0604020202020204" pitchFamily="34" charset="0"/>
                <a:cs typeface="Arial" panose="020B0604020202020204" pitchFamily="34" charset="0"/>
              </a:rPr>
              <a:t>idle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Google Shape;336;p56">
            <a:extLst>
              <a:ext uri="{FF2B5EF4-FFF2-40B4-BE49-F238E27FC236}">
                <a16:creationId xmlns:a16="http://schemas.microsoft.com/office/drawing/2014/main" id="{AEE4203C-8CBC-4D48-8613-88844D5ED156}"/>
              </a:ext>
            </a:extLst>
          </p:cNvPr>
          <p:cNvSpPr txBox="1"/>
          <p:nvPr/>
        </p:nvSpPr>
        <p:spPr>
          <a:xfrm>
            <a:off x="422815" y="3577594"/>
            <a:ext cx="830024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1492…0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oogle Shape;337;p56">
            <a:extLst>
              <a:ext uri="{FF2B5EF4-FFF2-40B4-BE49-F238E27FC236}">
                <a16:creationId xmlns:a16="http://schemas.microsoft.com/office/drawing/2014/main" id="{EDAEE85C-CAB6-4349-98FE-18B15CEE0919}"/>
              </a:ext>
            </a:extLst>
          </p:cNvPr>
          <p:cNvSpPr txBox="1"/>
          <p:nvPr/>
        </p:nvSpPr>
        <p:spPr>
          <a:xfrm>
            <a:off x="2726529" y="3586244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 err="1">
                <a:latin typeface="Arial" panose="020B0604020202020204" pitchFamily="34" charset="0"/>
                <a:cs typeface="Arial" panose="020B0604020202020204" pitchFamily="34" charset="0"/>
              </a:rPr>
              <a:t>serverA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Google Shape;338;p56">
            <a:extLst>
              <a:ext uri="{FF2B5EF4-FFF2-40B4-BE49-F238E27FC236}">
                <a16:creationId xmlns:a16="http://schemas.microsoft.com/office/drawing/2014/main" id="{B50BC86A-6BF6-7540-94E0-32B14377E436}"/>
              </a:ext>
            </a:extLst>
          </p:cNvPr>
          <p:cNvSpPr/>
          <p:nvPr/>
        </p:nvSpPr>
        <p:spPr>
          <a:xfrm>
            <a:off x="7497199" y="2843536"/>
            <a:ext cx="1061572" cy="14928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Google Shape;339;p56">
            <a:extLst>
              <a:ext uri="{FF2B5EF4-FFF2-40B4-BE49-F238E27FC236}">
                <a16:creationId xmlns:a16="http://schemas.microsoft.com/office/drawing/2014/main" id="{2FBF745A-E0B5-1D47-AD86-E1676255C63F}"/>
              </a:ext>
            </a:extLst>
          </p:cNvPr>
          <p:cNvSpPr txBox="1"/>
          <p:nvPr/>
        </p:nvSpPr>
        <p:spPr>
          <a:xfrm>
            <a:off x="3944109" y="3594894"/>
            <a:ext cx="945486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Google Shape;340;p56">
            <a:extLst>
              <a:ext uri="{FF2B5EF4-FFF2-40B4-BE49-F238E27FC236}">
                <a16:creationId xmlns:a16="http://schemas.microsoft.com/office/drawing/2014/main" id="{284980D6-6E04-5048-A405-90ABEC5D5228}"/>
              </a:ext>
            </a:extLst>
          </p:cNvPr>
          <p:cNvSpPr txBox="1"/>
          <p:nvPr/>
        </p:nvSpPr>
        <p:spPr>
          <a:xfrm>
            <a:off x="6416935" y="3599238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1789.4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Google Shape;341;p56">
            <a:extLst>
              <a:ext uri="{FF2B5EF4-FFF2-40B4-BE49-F238E27FC236}">
                <a16:creationId xmlns:a16="http://schemas.microsoft.com/office/drawing/2014/main" id="{2F6E561E-D550-1C48-8A9B-36CDFFC26742}"/>
              </a:ext>
            </a:extLst>
          </p:cNvPr>
          <p:cNvSpPr txBox="1"/>
          <p:nvPr/>
        </p:nvSpPr>
        <p:spPr>
          <a:xfrm>
            <a:off x="7634884" y="3222826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2342.2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Google Shape;342;p56">
            <a:extLst>
              <a:ext uri="{FF2B5EF4-FFF2-40B4-BE49-F238E27FC236}">
                <a16:creationId xmlns:a16="http://schemas.microsoft.com/office/drawing/2014/main" id="{CD188E8C-9EA7-9F4F-939A-FBFE9706373D}"/>
              </a:ext>
            </a:extLst>
          </p:cNvPr>
          <p:cNvSpPr txBox="1"/>
          <p:nvPr/>
        </p:nvSpPr>
        <p:spPr>
          <a:xfrm>
            <a:off x="7622875" y="2840441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Google Shape;343;p56">
            <a:extLst>
              <a:ext uri="{FF2B5EF4-FFF2-40B4-BE49-F238E27FC236}">
                <a16:creationId xmlns:a16="http://schemas.microsoft.com/office/drawing/2014/main" id="{7C38A1B1-99BC-5F4A-9A8E-F840124859F5}"/>
              </a:ext>
            </a:extLst>
          </p:cNvPr>
          <p:cNvSpPr txBox="1"/>
          <p:nvPr/>
        </p:nvSpPr>
        <p:spPr>
          <a:xfrm>
            <a:off x="7634583" y="3603576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2.779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Google Shape;345;p56">
            <a:extLst>
              <a:ext uri="{FF2B5EF4-FFF2-40B4-BE49-F238E27FC236}">
                <a16:creationId xmlns:a16="http://schemas.microsoft.com/office/drawing/2014/main" id="{28F1B94C-7716-734E-919C-37B2CB39BC68}"/>
              </a:ext>
            </a:extLst>
          </p:cNvPr>
          <p:cNvSpPr/>
          <p:nvPr/>
        </p:nvSpPr>
        <p:spPr>
          <a:xfrm>
            <a:off x="463499" y="3579819"/>
            <a:ext cx="7989400" cy="363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Google Shape;330;p56">
            <a:extLst>
              <a:ext uri="{FF2B5EF4-FFF2-40B4-BE49-F238E27FC236}">
                <a16:creationId xmlns:a16="http://schemas.microsoft.com/office/drawing/2014/main" id="{2AC848DC-BDF9-324E-BDEA-DE9CE1B23971}"/>
              </a:ext>
            </a:extLst>
          </p:cNvPr>
          <p:cNvSpPr txBox="1"/>
          <p:nvPr/>
        </p:nvSpPr>
        <p:spPr>
          <a:xfrm>
            <a:off x="5140300" y="3214144"/>
            <a:ext cx="945486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west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Google Shape;334;p56">
            <a:extLst>
              <a:ext uri="{FF2B5EF4-FFF2-40B4-BE49-F238E27FC236}">
                <a16:creationId xmlns:a16="http://schemas.microsoft.com/office/drawing/2014/main" id="{8A3A0DDF-A377-0F4A-9671-1DB9A5CFD2EE}"/>
              </a:ext>
            </a:extLst>
          </p:cNvPr>
          <p:cNvSpPr txBox="1"/>
          <p:nvPr/>
        </p:nvSpPr>
        <p:spPr>
          <a:xfrm>
            <a:off x="5191717" y="2831759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Google Shape;339;p56">
            <a:extLst>
              <a:ext uri="{FF2B5EF4-FFF2-40B4-BE49-F238E27FC236}">
                <a16:creationId xmlns:a16="http://schemas.microsoft.com/office/drawing/2014/main" id="{70540632-E5D0-004B-93FD-6F037666B9A9}"/>
              </a:ext>
            </a:extLst>
          </p:cNvPr>
          <p:cNvSpPr txBox="1"/>
          <p:nvPr/>
        </p:nvSpPr>
        <p:spPr>
          <a:xfrm>
            <a:off x="5140047" y="3594894"/>
            <a:ext cx="945486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west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Google Shape;336;p56">
            <a:extLst>
              <a:ext uri="{FF2B5EF4-FFF2-40B4-BE49-F238E27FC236}">
                <a16:creationId xmlns:a16="http://schemas.microsoft.com/office/drawing/2014/main" id="{411E5AA0-3803-8E41-9C0A-254AE2E9C3A2}"/>
              </a:ext>
            </a:extLst>
          </p:cNvPr>
          <p:cNvSpPr txBox="1"/>
          <p:nvPr/>
        </p:nvSpPr>
        <p:spPr>
          <a:xfrm>
            <a:off x="1645018" y="3953280"/>
            <a:ext cx="830024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Google Shape;337;p56">
            <a:extLst>
              <a:ext uri="{FF2B5EF4-FFF2-40B4-BE49-F238E27FC236}">
                <a16:creationId xmlns:a16="http://schemas.microsoft.com/office/drawing/2014/main" id="{F11EED14-FF22-D546-A4EF-21E54E824CF3}"/>
              </a:ext>
            </a:extLst>
          </p:cNvPr>
          <p:cNvSpPr txBox="1"/>
          <p:nvPr/>
        </p:nvSpPr>
        <p:spPr>
          <a:xfrm>
            <a:off x="2726529" y="3961930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Google Shape;339;p56">
            <a:extLst>
              <a:ext uri="{FF2B5EF4-FFF2-40B4-BE49-F238E27FC236}">
                <a16:creationId xmlns:a16="http://schemas.microsoft.com/office/drawing/2014/main" id="{B4C74655-6EF2-BD43-8C75-A01371756DDE}"/>
              </a:ext>
            </a:extLst>
          </p:cNvPr>
          <p:cNvSpPr txBox="1"/>
          <p:nvPr/>
        </p:nvSpPr>
        <p:spPr>
          <a:xfrm>
            <a:off x="3944109" y="3970580"/>
            <a:ext cx="945486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Google Shape;340;p56">
            <a:extLst>
              <a:ext uri="{FF2B5EF4-FFF2-40B4-BE49-F238E27FC236}">
                <a16:creationId xmlns:a16="http://schemas.microsoft.com/office/drawing/2014/main" id="{9F72340F-0B62-CF43-8D99-3ADDBC0B7D14}"/>
              </a:ext>
            </a:extLst>
          </p:cNvPr>
          <p:cNvSpPr txBox="1"/>
          <p:nvPr/>
        </p:nvSpPr>
        <p:spPr>
          <a:xfrm>
            <a:off x="6416935" y="3974924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Google Shape;343;p56">
            <a:extLst>
              <a:ext uri="{FF2B5EF4-FFF2-40B4-BE49-F238E27FC236}">
                <a16:creationId xmlns:a16="http://schemas.microsoft.com/office/drawing/2014/main" id="{276468E3-0076-D240-B5F4-E92C0833FACB}"/>
              </a:ext>
            </a:extLst>
          </p:cNvPr>
          <p:cNvSpPr txBox="1"/>
          <p:nvPr/>
        </p:nvSpPr>
        <p:spPr>
          <a:xfrm>
            <a:off x="7634583" y="3979262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Google Shape;339;p56">
            <a:extLst>
              <a:ext uri="{FF2B5EF4-FFF2-40B4-BE49-F238E27FC236}">
                <a16:creationId xmlns:a16="http://schemas.microsoft.com/office/drawing/2014/main" id="{CEF148ED-BC46-CB48-8FFC-FADFA4168567}"/>
              </a:ext>
            </a:extLst>
          </p:cNvPr>
          <p:cNvSpPr txBox="1"/>
          <p:nvPr/>
        </p:nvSpPr>
        <p:spPr>
          <a:xfrm>
            <a:off x="5140047" y="3970580"/>
            <a:ext cx="945486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7CAFBCD-850B-6F4B-8B54-9891428E5A41}"/>
              </a:ext>
            </a:extLst>
          </p:cNvPr>
          <p:cNvSpPr/>
          <p:nvPr/>
        </p:nvSpPr>
        <p:spPr>
          <a:xfrm rot="5400000">
            <a:off x="4313777" y="2709076"/>
            <a:ext cx="176038" cy="3516369"/>
          </a:xfrm>
          <a:prstGeom prst="rightBrace">
            <a:avLst>
              <a:gd name="adj1" fmla="val 39332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6AB9CB-83C8-B04B-B4E7-B8784D84CAE9}"/>
              </a:ext>
            </a:extLst>
          </p:cNvPr>
          <p:cNvSpPr/>
          <p:nvPr/>
        </p:nvSpPr>
        <p:spPr>
          <a:xfrm>
            <a:off x="4038733" y="446548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tags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ight Brace 66">
            <a:extLst>
              <a:ext uri="{FF2B5EF4-FFF2-40B4-BE49-F238E27FC236}">
                <a16:creationId xmlns:a16="http://schemas.microsoft.com/office/drawing/2014/main" id="{746846A5-8C92-E24B-82A2-6E367AD6B138}"/>
              </a:ext>
            </a:extLst>
          </p:cNvPr>
          <p:cNvSpPr/>
          <p:nvPr/>
        </p:nvSpPr>
        <p:spPr>
          <a:xfrm rot="5400000">
            <a:off x="7336139" y="3306656"/>
            <a:ext cx="162625" cy="2282637"/>
          </a:xfrm>
          <a:prstGeom prst="rightBrace">
            <a:avLst>
              <a:gd name="adj1" fmla="val 39332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5E26E8E-1D82-AD4F-843F-66B83F02E637}"/>
              </a:ext>
            </a:extLst>
          </p:cNvPr>
          <p:cNvSpPr/>
          <p:nvPr/>
        </p:nvSpPr>
        <p:spPr>
          <a:xfrm>
            <a:off x="7050290" y="4454856"/>
            <a:ext cx="731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fields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Google Shape;328;p56">
            <a:extLst>
              <a:ext uri="{FF2B5EF4-FFF2-40B4-BE49-F238E27FC236}">
                <a16:creationId xmlns:a16="http://schemas.microsoft.com/office/drawing/2014/main" id="{2378BE8E-7793-1C49-A69F-FB6CCB76B66A}"/>
              </a:ext>
            </a:extLst>
          </p:cNvPr>
          <p:cNvSpPr txBox="1"/>
          <p:nvPr/>
        </p:nvSpPr>
        <p:spPr>
          <a:xfrm>
            <a:off x="1652729" y="3213044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Google Shape;332;p56">
            <a:extLst>
              <a:ext uri="{FF2B5EF4-FFF2-40B4-BE49-F238E27FC236}">
                <a16:creationId xmlns:a16="http://schemas.microsoft.com/office/drawing/2014/main" id="{B1B5E7EA-3CC5-254B-94F4-AA87CC86ACAF}"/>
              </a:ext>
            </a:extLst>
          </p:cNvPr>
          <p:cNvSpPr txBox="1"/>
          <p:nvPr/>
        </p:nvSpPr>
        <p:spPr>
          <a:xfrm>
            <a:off x="1640862" y="2830659"/>
            <a:ext cx="830024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Arial" panose="020B0604020202020204" pitchFamily="34" charset="0"/>
                <a:cs typeface="Arial" panose="020B0604020202020204" pitchFamily="34" charset="0"/>
              </a:rPr>
              <a:t>_m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Google Shape;336;p56">
            <a:extLst>
              <a:ext uri="{FF2B5EF4-FFF2-40B4-BE49-F238E27FC236}">
                <a16:creationId xmlns:a16="http://schemas.microsoft.com/office/drawing/2014/main" id="{C01B4B75-90E2-CB41-893A-EEB1BED6DEF5}"/>
              </a:ext>
            </a:extLst>
          </p:cNvPr>
          <p:cNvSpPr txBox="1"/>
          <p:nvPr/>
        </p:nvSpPr>
        <p:spPr>
          <a:xfrm>
            <a:off x="1652570" y="3585144"/>
            <a:ext cx="830024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Google Shape;336;p56">
            <a:extLst>
              <a:ext uri="{FF2B5EF4-FFF2-40B4-BE49-F238E27FC236}">
                <a16:creationId xmlns:a16="http://schemas.microsoft.com/office/drawing/2014/main" id="{3B5941D7-5CE0-BC4C-92F5-CE4C466449F4}"/>
              </a:ext>
            </a:extLst>
          </p:cNvPr>
          <p:cNvSpPr txBox="1"/>
          <p:nvPr/>
        </p:nvSpPr>
        <p:spPr>
          <a:xfrm>
            <a:off x="431697" y="3959300"/>
            <a:ext cx="830024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9401F66-1DE8-9E4F-A125-E8227C10F061}"/>
              </a:ext>
            </a:extLst>
          </p:cNvPr>
          <p:cNvSpPr/>
          <p:nvPr/>
        </p:nvSpPr>
        <p:spPr>
          <a:xfrm>
            <a:off x="315923" y="4453634"/>
            <a:ext cx="15424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it-IT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_m = _</a:t>
            </a:r>
            <a:r>
              <a:rPr lang="it-IT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  <a:endParaRPr lang="it-IT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16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7" grpId="0"/>
      <p:bldP spid="48" grpId="0"/>
      <p:bldP spid="50" grpId="0"/>
      <p:bldP spid="51" grpId="0"/>
      <p:bldP spid="52" grpId="0"/>
      <p:bldP spid="54" grpId="0"/>
      <p:bldP spid="56" grpId="0" animBg="1"/>
      <p:bldP spid="56" grpId="1" animBg="1"/>
      <p:bldP spid="58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70" grpId="0"/>
      <p:bldP spid="72" grpId="0"/>
      <p:bldP spid="7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540" y="1244339"/>
            <a:ext cx="7945522" cy="3406018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So, t</a:t>
            </a:r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he line protocol representations of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 metrics are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9F2E9-6BF0-A64F-B198-A06ABF0A8F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ED039-2F19-B340-AAAE-137F90336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9D486EB-EDBF-434A-AEA8-7FE2918FE948}"/>
              </a:ext>
            </a:extLst>
          </p:cNvPr>
          <p:cNvSpPr/>
          <p:nvPr/>
        </p:nvSpPr>
        <p:spPr>
          <a:xfrm>
            <a:off x="1392865" y="1541721"/>
            <a:ext cx="357661" cy="32960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F7E9B4-6F1B-1343-BD92-43D9A161681E}"/>
              </a:ext>
            </a:extLst>
          </p:cNvPr>
          <p:cNvSpPr/>
          <p:nvPr/>
        </p:nvSpPr>
        <p:spPr>
          <a:xfrm>
            <a:off x="1924606" y="1572599"/>
            <a:ext cx="4990545" cy="323165"/>
          </a:xfrm>
          <a:prstGeom prst="rect">
            <a:avLst/>
          </a:prstGeom>
          <a:solidFill>
            <a:srgbClr val="202024"/>
          </a:solidFill>
        </p:spPr>
        <p:txBody>
          <a:bodyPr wrap="square">
            <a:spAutoFit/>
          </a:bodyPr>
          <a:lstStyle/>
          <a:p>
            <a:r>
              <a:rPr lang="en-US" sz="1500" dirty="0" err="1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stock_price,ticker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=A price=170 1465839830100400200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0A823F-5937-F542-BD91-0AFCA7D92BF6}"/>
              </a:ext>
            </a:extLst>
          </p:cNvPr>
          <p:cNvSpPr/>
          <p:nvPr/>
        </p:nvSpPr>
        <p:spPr>
          <a:xfrm>
            <a:off x="4768298" y="3523703"/>
            <a:ext cx="357661" cy="32960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75FBDD-3BBF-364D-B316-20A7A210DA30}"/>
              </a:ext>
            </a:extLst>
          </p:cNvPr>
          <p:cNvSpPr/>
          <p:nvPr/>
        </p:nvSpPr>
        <p:spPr>
          <a:xfrm>
            <a:off x="2877368" y="3077004"/>
            <a:ext cx="5026307" cy="323165"/>
          </a:xfrm>
          <a:prstGeom prst="rect">
            <a:avLst/>
          </a:prstGeom>
          <a:solidFill>
            <a:srgbClr val="202024"/>
          </a:solidFill>
        </p:spPr>
        <p:txBody>
          <a:bodyPr wrap="square">
            <a:spAutoFit/>
          </a:bodyPr>
          <a:lstStyle/>
          <a:p>
            <a:r>
              <a:rPr lang="en-US" sz="1500" dirty="0" err="1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stock_price,ticker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=</a:t>
            </a:r>
            <a:r>
              <a:rPr lang="en-US" sz="15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AA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price=</a:t>
            </a:r>
            <a:r>
              <a:rPr lang="en-US" sz="15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42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</a:t>
            </a:r>
            <a:r>
              <a:rPr lang="en-US" sz="15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1465839840100400200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10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is data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automatically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ingested?</a:t>
            </a:r>
          </a:p>
        </p:txBody>
      </p:sp>
      <p:pic>
        <p:nvPicPr>
          <p:cNvPr id="3" name="Picture 2" descr="Image result for conceptual logical physical view">
            <a:extLst>
              <a:ext uri="{FF2B5EF4-FFF2-40B4-BE49-F238E27FC236}">
                <a16:creationId xmlns:a16="http://schemas.microsoft.com/office/drawing/2014/main" id="{B6F89C41-00FA-004F-BB77-831D54A32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48" y="1554481"/>
            <a:ext cx="2247833" cy="209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1B819BD9-FC42-0F44-B1AF-43FC5E1F9622}"/>
              </a:ext>
            </a:extLst>
          </p:cNvPr>
          <p:cNvSpPr/>
          <p:nvPr/>
        </p:nvSpPr>
        <p:spPr>
          <a:xfrm>
            <a:off x="5796650" y="2498651"/>
            <a:ext cx="430472" cy="430307"/>
          </a:xfrm>
          <a:custGeom>
            <a:avLst/>
            <a:gdLst>
              <a:gd name="connsiteX0" fmla="*/ 138703 w 430472"/>
              <a:gd name="connsiteY0" fmla="*/ 0 h 430307"/>
              <a:gd name="connsiteX1" fmla="*/ 479 w 430472"/>
              <a:gd name="connsiteY1" fmla="*/ 265814 h 430307"/>
              <a:gd name="connsiteX2" fmla="*/ 181233 w 430472"/>
              <a:gd name="connsiteY2" fmla="*/ 414670 h 430307"/>
              <a:gd name="connsiteX3" fmla="*/ 404517 w 430472"/>
              <a:gd name="connsiteY3" fmla="*/ 393405 h 430307"/>
              <a:gd name="connsiteX4" fmla="*/ 404517 w 430472"/>
              <a:gd name="connsiteY4" fmla="*/ 127591 h 430307"/>
              <a:gd name="connsiteX5" fmla="*/ 213131 w 430472"/>
              <a:gd name="connsiteY5" fmla="*/ 10633 h 43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472" h="430307">
                <a:moveTo>
                  <a:pt x="138703" y="0"/>
                </a:moveTo>
                <a:cubicBezTo>
                  <a:pt x="66047" y="98351"/>
                  <a:pt x="-6609" y="196702"/>
                  <a:pt x="479" y="265814"/>
                </a:cubicBezTo>
                <a:cubicBezTo>
                  <a:pt x="7567" y="334926"/>
                  <a:pt x="113893" y="393405"/>
                  <a:pt x="181233" y="414670"/>
                </a:cubicBezTo>
                <a:cubicBezTo>
                  <a:pt x="248573" y="435935"/>
                  <a:pt x="367303" y="441252"/>
                  <a:pt x="404517" y="393405"/>
                </a:cubicBezTo>
                <a:cubicBezTo>
                  <a:pt x="441731" y="345558"/>
                  <a:pt x="436415" y="191386"/>
                  <a:pt x="404517" y="127591"/>
                </a:cubicBezTo>
                <a:cubicBezTo>
                  <a:pt x="372619" y="63796"/>
                  <a:pt x="292875" y="37214"/>
                  <a:pt x="213131" y="10633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82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3E578-64E4-8843-9851-13F69270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Telegraf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F5A2F-D413-F54C-B98D-5EFB9A57B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Telegraf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is a data collection agent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is based on a Plug and Play architecture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offers a variety of 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plugins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can be configured from the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InfluxDB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cloud UI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 and install: </a:t>
            </a:r>
            <a:b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https://docs.influxdata.com/telegraf/latest/introduction/installation/</a:t>
            </a:r>
            <a:r>
              <a:rPr lang="it-IT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5B6CA-8E1E-A648-968B-814AD8FD1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2B95E-16F2-724B-8C78-365D48951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33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B8084-39ED-7441-B403-845192978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794" y="1020723"/>
            <a:ext cx="2226095" cy="308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7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11D73B-9812-F44C-B7D6-94B981725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Positioning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Telegraf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in the ingestion pipeline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82A8D1-AC23-8D4A-AA23-0D64FB69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F65931-6CEB-F144-9C0F-DBDFB3845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FBABD0-BC67-F64C-889B-3AC1585450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4" r="21657" b="52659"/>
          <a:stretch/>
        </p:blipFill>
        <p:spPr>
          <a:xfrm rot="16200000">
            <a:off x="2956239" y="1896161"/>
            <a:ext cx="3025211" cy="29707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F9BBF9-8010-DC4B-A7BD-6798D1B77881}"/>
              </a:ext>
            </a:extLst>
          </p:cNvPr>
          <p:cNvSpPr/>
          <p:nvPr/>
        </p:nvSpPr>
        <p:spPr>
          <a:xfrm>
            <a:off x="5039832" y="1319333"/>
            <a:ext cx="182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Telegraf</a:t>
            </a:r>
            <a:endParaRPr lang="en-US" sz="1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4988440-AF46-754E-B833-B252A9BFDC62}"/>
              </a:ext>
            </a:extLst>
          </p:cNvPr>
          <p:cNvSpPr/>
          <p:nvPr/>
        </p:nvSpPr>
        <p:spPr>
          <a:xfrm>
            <a:off x="4663429" y="1677461"/>
            <a:ext cx="1041991" cy="1201671"/>
          </a:xfrm>
          <a:custGeom>
            <a:avLst/>
            <a:gdLst>
              <a:gd name="connsiteX0" fmla="*/ 1137684 w 1137684"/>
              <a:gd name="connsiteY0" fmla="*/ 0 h 723014"/>
              <a:gd name="connsiteX1" fmla="*/ 499730 w 1137684"/>
              <a:gd name="connsiteY1" fmla="*/ 85061 h 723014"/>
              <a:gd name="connsiteX2" fmla="*/ 1095154 w 1137684"/>
              <a:gd name="connsiteY2" fmla="*/ 308344 h 723014"/>
              <a:gd name="connsiteX3" fmla="*/ 680484 w 1137684"/>
              <a:gd name="connsiteY3" fmla="*/ 435935 h 723014"/>
              <a:gd name="connsiteX4" fmla="*/ 0 w 1137684"/>
              <a:gd name="connsiteY4" fmla="*/ 723014 h 723014"/>
              <a:gd name="connsiteX0" fmla="*/ 1041991 w 1041991"/>
              <a:gd name="connsiteY0" fmla="*/ 0 h 2268686"/>
              <a:gd name="connsiteX1" fmla="*/ 404037 w 1041991"/>
              <a:gd name="connsiteY1" fmla="*/ 85061 h 2268686"/>
              <a:gd name="connsiteX2" fmla="*/ 999461 w 1041991"/>
              <a:gd name="connsiteY2" fmla="*/ 308344 h 2268686"/>
              <a:gd name="connsiteX3" fmla="*/ 584791 w 1041991"/>
              <a:gd name="connsiteY3" fmla="*/ 435935 h 2268686"/>
              <a:gd name="connsiteX4" fmla="*/ 0 w 1041991"/>
              <a:gd name="connsiteY4" fmla="*/ 2268686 h 2268686"/>
              <a:gd name="connsiteX0" fmla="*/ 1041991 w 1041991"/>
              <a:gd name="connsiteY0" fmla="*/ 0 h 2268686"/>
              <a:gd name="connsiteX1" fmla="*/ 404037 w 1041991"/>
              <a:gd name="connsiteY1" fmla="*/ 85061 h 2268686"/>
              <a:gd name="connsiteX2" fmla="*/ 999461 w 1041991"/>
              <a:gd name="connsiteY2" fmla="*/ 308344 h 2268686"/>
              <a:gd name="connsiteX3" fmla="*/ 584791 w 1041991"/>
              <a:gd name="connsiteY3" fmla="*/ 435935 h 2268686"/>
              <a:gd name="connsiteX4" fmla="*/ 0 w 1041991"/>
              <a:gd name="connsiteY4" fmla="*/ 2268686 h 226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991" h="2268686">
                <a:moveTo>
                  <a:pt x="1041991" y="0"/>
                </a:moveTo>
                <a:cubicBezTo>
                  <a:pt x="726558" y="16835"/>
                  <a:pt x="411125" y="33670"/>
                  <a:pt x="404037" y="85061"/>
                </a:cubicBezTo>
                <a:cubicBezTo>
                  <a:pt x="396949" y="136452"/>
                  <a:pt x="969335" y="249865"/>
                  <a:pt x="999461" y="308344"/>
                </a:cubicBezTo>
                <a:cubicBezTo>
                  <a:pt x="1029587" y="366823"/>
                  <a:pt x="751368" y="109211"/>
                  <a:pt x="584791" y="435935"/>
                </a:cubicBezTo>
                <a:cubicBezTo>
                  <a:pt x="418214" y="762659"/>
                  <a:pt x="4430" y="1577567"/>
                  <a:pt x="0" y="2268686"/>
                </a:cubicBezTo>
              </a:path>
            </a:pathLst>
          </a:custGeom>
          <a:noFill/>
          <a:ln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54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D758-5937-BC4F-BEFD-8AF0019D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Quiz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EEBE5-5CDD-5E41-80BD-9A014C783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the correct relationship — 1:1, 1:N, N:1, or N:N 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time series to a measurement — ?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time series to a tag — ?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time series to a field name — ?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field name to a field value — ?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time series to a timestamp — ?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&lt;</a:t>
            </a:r>
            <a:r>
              <a:rPr lang="en-US" dirty="0" err="1">
                <a:latin typeface="Courier" pitchFamily="2" charset="0"/>
                <a:cs typeface="Arial" panose="020B0604020202020204" pitchFamily="34" charset="0"/>
              </a:rPr>
              <a:t>measurement,tag,field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ourier" pitchFamily="2" charset="0"/>
                <a:cs typeface="Arial" panose="020B0604020202020204" pitchFamily="34" charset="0"/>
              </a:rPr>
              <a:t>name,timestamp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&gt;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a value — ?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4D667B-0697-BE46-A181-CB8DE4ED2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2CF43-A986-2C43-9487-368141229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4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D758-5937-BC4F-BEFD-8AF0019D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Quiz answers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EEBE5-5CDD-5E41-80BD-9A014C783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the correct relationship — 1:1, 1:N, N:1, or N:N –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time series to a measurement — 1:1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time series to a tag — 1:N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time series to a field name —  1:N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field name to a field value — 1:N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time series to a timestamp — 1:N 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&lt;</a:t>
            </a:r>
            <a:r>
              <a:rPr lang="en-US" dirty="0" err="1">
                <a:latin typeface="Courier" pitchFamily="2" charset="0"/>
                <a:cs typeface="Arial" panose="020B0604020202020204" pitchFamily="34" charset="0"/>
              </a:rPr>
              <a:t>measurement,tag,field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ourier" pitchFamily="2" charset="0"/>
                <a:cs typeface="Arial" panose="020B0604020202020204" pitchFamily="34" charset="0"/>
              </a:rPr>
              <a:t>name,timestamp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&gt;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a value — 1:1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4D667B-0697-BE46-A181-CB8DE4ED2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2CF43-A986-2C43-9487-368141229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35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Let’s get dirty!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6E1B1B-66E2-9945-A270-8E99C8105F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90D7C6-71FB-BA45-9117-0B604995F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0F53B-C2A5-3A41-83DF-2C7A18879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37</a:t>
            </a:fld>
            <a:endParaRPr lang="en-GB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5FDDBE-CBEA-FC40-9517-F1A768E3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48" y="1232017"/>
            <a:ext cx="8676000" cy="34808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8001180" y="3798444"/>
            <a:ext cx="914400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4111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6E71E59-080A-0440-8AD3-99D2C9E24AF3}"/>
              </a:ext>
            </a:extLst>
          </p:cNvPr>
          <p:cNvSpPr txBox="1">
            <a:spLocks/>
          </p:cNvSpPr>
          <p:nvPr/>
        </p:nvSpPr>
        <p:spPr>
          <a:xfrm>
            <a:off x="463540" y="1230717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95250" indent="0">
              <a:buFont typeface="Arial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Sensors observe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temperature (C°)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relative humidity (%)</a:t>
            </a:r>
          </a:p>
          <a:p>
            <a:pPr marL="95250" indent="0">
              <a:buFont typeface="Arial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two ovens</a:t>
            </a:r>
          </a:p>
          <a:p>
            <a:pPr marL="95250" indent="0">
              <a:buFont typeface="Arial"/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5250" indent="0">
              <a:buFont typeface="Arial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Learning Goals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Line protocol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usage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First query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E70303-91D2-4848-B31B-0C47A6D3F54C}"/>
              </a:ext>
            </a:extLst>
          </p:cNvPr>
          <p:cNvSpPr/>
          <p:nvPr/>
        </p:nvSpPr>
        <p:spPr>
          <a:xfrm>
            <a:off x="8044707" y="2100670"/>
            <a:ext cx="301838" cy="265168"/>
          </a:xfrm>
          <a:prstGeom prst="ellipse">
            <a:avLst/>
          </a:prstGeom>
          <a:solidFill>
            <a:srgbClr val="C09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512EE-5DCD-8441-845E-11272C6A398A}"/>
              </a:ext>
            </a:extLst>
          </p:cNvPr>
          <p:cNvSpPr/>
          <p:nvPr/>
        </p:nvSpPr>
        <p:spPr>
          <a:xfrm>
            <a:off x="6458328" y="2397443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9FB5CEA-F11E-314F-97A2-E016CB111AFE}"/>
              </a:ext>
            </a:extLst>
          </p:cNvPr>
          <p:cNvSpPr/>
          <p:nvPr/>
        </p:nvSpPr>
        <p:spPr>
          <a:xfrm>
            <a:off x="6338941" y="2190302"/>
            <a:ext cx="306648" cy="720541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E49BBA-B583-E44F-9ABB-321B834E6A71}"/>
              </a:ext>
            </a:extLst>
          </p:cNvPr>
          <p:cNvSpPr/>
          <p:nvPr/>
        </p:nvSpPr>
        <p:spPr>
          <a:xfrm>
            <a:off x="5082363" y="2748318"/>
            <a:ext cx="418798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401CD9-C914-EB40-987F-6E52BDC94D04}"/>
              </a:ext>
            </a:extLst>
          </p:cNvPr>
          <p:cNvSpPr/>
          <p:nvPr/>
        </p:nvSpPr>
        <p:spPr>
          <a:xfrm>
            <a:off x="4933507" y="2573076"/>
            <a:ext cx="223284" cy="616689"/>
          </a:xfrm>
          <a:custGeom>
            <a:avLst/>
            <a:gdLst>
              <a:gd name="connsiteX0" fmla="*/ 212652 w 223284"/>
              <a:gd name="connsiteY0" fmla="*/ 563526 h 616689"/>
              <a:gd name="connsiteX1" fmla="*/ 223284 w 223284"/>
              <a:gd name="connsiteY1" fmla="*/ 244549 h 616689"/>
              <a:gd name="connsiteX2" fmla="*/ 10633 w 223284"/>
              <a:gd name="connsiteY2" fmla="*/ 0 h 616689"/>
              <a:gd name="connsiteX3" fmla="*/ 0 w 223284"/>
              <a:gd name="connsiteY3" fmla="*/ 244549 h 616689"/>
              <a:gd name="connsiteX4" fmla="*/ 202019 w 223284"/>
              <a:gd name="connsiteY4" fmla="*/ 616689 h 6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84" h="616689">
                <a:moveTo>
                  <a:pt x="212652" y="563526"/>
                </a:moveTo>
                <a:lnTo>
                  <a:pt x="223284" y="244549"/>
                </a:lnTo>
                <a:lnTo>
                  <a:pt x="10633" y="0"/>
                </a:lnTo>
                <a:lnTo>
                  <a:pt x="0" y="244549"/>
                </a:lnTo>
                <a:lnTo>
                  <a:pt x="202019" y="616689"/>
                </a:lnTo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18F22-AFD7-E546-AB8D-655862F2328D}"/>
              </a:ext>
            </a:extLst>
          </p:cNvPr>
          <p:cNvSpPr/>
          <p:nvPr/>
        </p:nvSpPr>
        <p:spPr>
          <a:xfrm>
            <a:off x="2902686" y="3583174"/>
            <a:ext cx="489099" cy="32960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D093A-17E5-234A-8BE8-CA4FDB90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Use Case: Continuous Linear Pizza Oven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23816-80E7-BE45-950F-6002DE9D4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46590-7AE7-9F4E-BAFF-095B1F1EF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47BF86-129F-7945-B6A3-FD58AC5FE367}"/>
              </a:ext>
            </a:extLst>
          </p:cNvPr>
          <p:cNvSpPr/>
          <p:nvPr/>
        </p:nvSpPr>
        <p:spPr>
          <a:xfrm>
            <a:off x="6707004" y="2550572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BBE649-9821-8E49-BD63-6812F3D8F79E}"/>
              </a:ext>
            </a:extLst>
          </p:cNvPr>
          <p:cNvSpPr/>
          <p:nvPr/>
        </p:nvSpPr>
        <p:spPr>
          <a:xfrm>
            <a:off x="6688992" y="2429723"/>
            <a:ext cx="138224" cy="1169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FC9285-2F25-7F4E-9977-DF7A14351690}"/>
              </a:ext>
            </a:extLst>
          </p:cNvPr>
          <p:cNvSpPr/>
          <p:nvPr/>
        </p:nvSpPr>
        <p:spPr>
          <a:xfrm>
            <a:off x="6624139" y="2564189"/>
            <a:ext cx="65251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FC6C1F8-2BBB-1A48-B9AE-3E78F7F534B4}"/>
              </a:ext>
            </a:extLst>
          </p:cNvPr>
          <p:cNvSpPr/>
          <p:nvPr/>
        </p:nvSpPr>
        <p:spPr>
          <a:xfrm>
            <a:off x="5103628" y="2668772"/>
            <a:ext cx="180753" cy="202019"/>
          </a:xfrm>
          <a:custGeom>
            <a:avLst/>
            <a:gdLst>
              <a:gd name="connsiteX0" fmla="*/ 170121 w 180753"/>
              <a:gd name="connsiteY0" fmla="*/ 0 h 202019"/>
              <a:gd name="connsiteX1" fmla="*/ 180753 w 180753"/>
              <a:gd name="connsiteY1" fmla="*/ 202019 h 202019"/>
              <a:gd name="connsiteX2" fmla="*/ 0 w 180753"/>
              <a:gd name="connsiteY2" fmla="*/ 191386 h 202019"/>
              <a:gd name="connsiteX3" fmla="*/ 53163 w 180753"/>
              <a:gd name="connsiteY3" fmla="*/ 0 h 202019"/>
              <a:gd name="connsiteX4" fmla="*/ 170121 w 180753"/>
              <a:gd name="connsiteY4" fmla="*/ 0 h 20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753" h="202019">
                <a:moveTo>
                  <a:pt x="170121" y="0"/>
                </a:moveTo>
                <a:lnTo>
                  <a:pt x="180753" y="202019"/>
                </a:lnTo>
                <a:lnTo>
                  <a:pt x="0" y="191386"/>
                </a:lnTo>
                <a:lnTo>
                  <a:pt x="53163" y="0"/>
                </a:lnTo>
                <a:lnTo>
                  <a:pt x="170121" y="0"/>
                </a:lnTo>
                <a:close/>
              </a:path>
            </a:pathLst>
          </a:custGeom>
          <a:solidFill>
            <a:srgbClr val="20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28895A-D403-0048-A7BA-613FC989C6F7}"/>
              </a:ext>
            </a:extLst>
          </p:cNvPr>
          <p:cNvSpPr/>
          <p:nvPr/>
        </p:nvSpPr>
        <p:spPr>
          <a:xfrm>
            <a:off x="3952878" y="25946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s1</a:t>
            </a:r>
            <a:endParaRPr lang="en-US" sz="1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9F609-A231-3046-85B8-938F556577BA}"/>
              </a:ext>
            </a:extLst>
          </p:cNvPr>
          <p:cNvSpPr/>
          <p:nvPr/>
        </p:nvSpPr>
        <p:spPr>
          <a:xfrm>
            <a:off x="5710794" y="212770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s2</a:t>
            </a:r>
            <a:endParaRPr lang="en-US" sz="1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7C21-23A0-F045-A5AE-197EC928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6200000">
            <a:off x="2888342" y="-1005725"/>
            <a:ext cx="4800339" cy="70055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C62CB24-7F07-3B41-B4FD-D66688E91270}"/>
              </a:ext>
            </a:extLst>
          </p:cNvPr>
          <p:cNvSpPr/>
          <p:nvPr/>
        </p:nvSpPr>
        <p:spPr>
          <a:xfrm>
            <a:off x="5511760" y="4437489"/>
            <a:ext cx="1696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cooking area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F9EA0B-5C28-814D-A4D4-88E9814B9362}"/>
              </a:ext>
            </a:extLst>
          </p:cNvPr>
          <p:cNvSpPr/>
          <p:nvPr/>
        </p:nvSpPr>
        <p:spPr>
          <a:xfrm>
            <a:off x="6758104" y="3886399"/>
            <a:ext cx="20842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mozzarella melting area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3FABE47D-F040-CB4A-9EDD-88F297A76C54}"/>
              </a:ext>
            </a:extLst>
          </p:cNvPr>
          <p:cNvSpPr/>
          <p:nvPr/>
        </p:nvSpPr>
        <p:spPr>
          <a:xfrm>
            <a:off x="6138041" y="3783724"/>
            <a:ext cx="1156138" cy="592573"/>
          </a:xfrm>
          <a:custGeom>
            <a:avLst/>
            <a:gdLst>
              <a:gd name="connsiteX0" fmla="*/ 1156138 w 1156138"/>
              <a:gd name="connsiteY0" fmla="*/ 430924 h 592573"/>
              <a:gd name="connsiteX1" fmla="*/ 493987 w 1156138"/>
              <a:gd name="connsiteY1" fmla="*/ 409904 h 592573"/>
              <a:gd name="connsiteX2" fmla="*/ 746235 w 1156138"/>
              <a:gd name="connsiteY2" fmla="*/ 546538 h 592573"/>
              <a:gd name="connsiteX3" fmla="*/ 325821 w 1156138"/>
              <a:gd name="connsiteY3" fmla="*/ 546538 h 592573"/>
              <a:gd name="connsiteX4" fmla="*/ 0 w 1156138"/>
              <a:gd name="connsiteY4" fmla="*/ 0 h 5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6138" h="592573">
                <a:moveTo>
                  <a:pt x="1156138" y="430924"/>
                </a:moveTo>
                <a:cubicBezTo>
                  <a:pt x="859221" y="410779"/>
                  <a:pt x="562304" y="390635"/>
                  <a:pt x="493987" y="409904"/>
                </a:cubicBezTo>
                <a:cubicBezTo>
                  <a:pt x="425670" y="429173"/>
                  <a:pt x="774263" y="523766"/>
                  <a:pt x="746235" y="546538"/>
                </a:cubicBezTo>
                <a:cubicBezTo>
                  <a:pt x="718207" y="569310"/>
                  <a:pt x="450193" y="637628"/>
                  <a:pt x="325821" y="546538"/>
                </a:cubicBezTo>
                <a:cubicBezTo>
                  <a:pt x="201448" y="455448"/>
                  <a:pt x="100724" y="227724"/>
                  <a:pt x="0" y="0"/>
                </a:cubicBezTo>
              </a:path>
            </a:pathLst>
          </a:custGeom>
          <a:noFill/>
          <a:ln w="9525">
            <a:solidFill>
              <a:srgbClr val="FFFEFF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59F909B-838E-1941-8C80-D23ED325060A}"/>
              </a:ext>
            </a:extLst>
          </p:cNvPr>
          <p:cNvSpPr/>
          <p:nvPr/>
        </p:nvSpPr>
        <p:spPr>
          <a:xfrm>
            <a:off x="4682969" y="4322570"/>
            <a:ext cx="1555531" cy="592573"/>
          </a:xfrm>
          <a:custGeom>
            <a:avLst/>
            <a:gdLst>
              <a:gd name="connsiteX0" fmla="*/ 1156138 w 1156138"/>
              <a:gd name="connsiteY0" fmla="*/ 430924 h 592573"/>
              <a:gd name="connsiteX1" fmla="*/ 493987 w 1156138"/>
              <a:gd name="connsiteY1" fmla="*/ 409904 h 592573"/>
              <a:gd name="connsiteX2" fmla="*/ 746235 w 1156138"/>
              <a:gd name="connsiteY2" fmla="*/ 546538 h 592573"/>
              <a:gd name="connsiteX3" fmla="*/ 325821 w 1156138"/>
              <a:gd name="connsiteY3" fmla="*/ 546538 h 592573"/>
              <a:gd name="connsiteX4" fmla="*/ 0 w 1156138"/>
              <a:gd name="connsiteY4" fmla="*/ 0 h 592573"/>
              <a:gd name="connsiteX0" fmla="*/ 1555531 w 1555531"/>
              <a:gd name="connsiteY0" fmla="*/ 430924 h 592573"/>
              <a:gd name="connsiteX1" fmla="*/ 893380 w 1555531"/>
              <a:gd name="connsiteY1" fmla="*/ 409904 h 592573"/>
              <a:gd name="connsiteX2" fmla="*/ 1145628 w 1555531"/>
              <a:gd name="connsiteY2" fmla="*/ 546538 h 592573"/>
              <a:gd name="connsiteX3" fmla="*/ 725214 w 1555531"/>
              <a:gd name="connsiteY3" fmla="*/ 546538 h 592573"/>
              <a:gd name="connsiteX4" fmla="*/ 0 w 1555531"/>
              <a:gd name="connsiteY4" fmla="*/ 0 h 59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531" h="592573">
                <a:moveTo>
                  <a:pt x="1555531" y="430924"/>
                </a:moveTo>
                <a:cubicBezTo>
                  <a:pt x="1258614" y="410779"/>
                  <a:pt x="961697" y="390635"/>
                  <a:pt x="893380" y="409904"/>
                </a:cubicBezTo>
                <a:cubicBezTo>
                  <a:pt x="825063" y="429173"/>
                  <a:pt x="1173656" y="523766"/>
                  <a:pt x="1145628" y="546538"/>
                </a:cubicBezTo>
                <a:cubicBezTo>
                  <a:pt x="1117600" y="569310"/>
                  <a:pt x="916152" y="637628"/>
                  <a:pt x="725214" y="546538"/>
                </a:cubicBezTo>
                <a:cubicBezTo>
                  <a:pt x="534276" y="455448"/>
                  <a:pt x="100724" y="227724"/>
                  <a:pt x="0" y="0"/>
                </a:cubicBezTo>
              </a:path>
            </a:pathLst>
          </a:custGeom>
          <a:noFill/>
          <a:ln w="9525">
            <a:solidFill>
              <a:srgbClr val="FFFEFF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36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AA2B-A716-174A-9A23-A5F09CE5D76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Task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4E59B-B305-BF44-AE06-980E5FE73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Model the following data representing the temperature and the humidity observations, from both sensors, over time.</a:t>
            </a:r>
          </a:p>
          <a:p>
            <a:pPr marL="9525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525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2D123-3386-7E43-BE3E-E602758A7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3A6-738B-6249-9373-2B9662EBC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39</a:t>
            </a:fld>
            <a:endParaRPr lang="en-GB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171FDF-8F3E-324E-B17F-41014C22F164}"/>
              </a:ext>
            </a:extLst>
          </p:cNvPr>
          <p:cNvGraphicFramePr>
            <a:graphicFrameLocks noGrp="1"/>
          </p:cNvGraphicFramePr>
          <p:nvPr/>
        </p:nvGraphicFramePr>
        <p:xfrm>
          <a:off x="567267" y="2256367"/>
          <a:ext cx="7899400" cy="21293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5533">
                  <a:extLst>
                    <a:ext uri="{9D8B030D-6E8A-4147-A177-3AD203B41FA5}">
                      <a16:colId xmlns:a16="http://schemas.microsoft.com/office/drawing/2014/main" val="2349479868"/>
                    </a:ext>
                  </a:extLst>
                </a:gridCol>
                <a:gridCol w="1278467">
                  <a:extLst>
                    <a:ext uri="{9D8B030D-6E8A-4147-A177-3AD203B41FA5}">
                      <a16:colId xmlns:a16="http://schemas.microsoft.com/office/drawing/2014/main" val="4279065523"/>
                    </a:ext>
                  </a:extLst>
                </a:gridCol>
                <a:gridCol w="1439333">
                  <a:extLst>
                    <a:ext uri="{9D8B030D-6E8A-4147-A177-3AD203B41FA5}">
                      <a16:colId xmlns:a16="http://schemas.microsoft.com/office/drawing/2014/main" val="2969583680"/>
                    </a:ext>
                  </a:extLst>
                </a:gridCol>
                <a:gridCol w="1253067">
                  <a:extLst>
                    <a:ext uri="{9D8B030D-6E8A-4147-A177-3AD203B41FA5}">
                      <a16:colId xmlns:a16="http://schemas.microsoft.com/office/drawing/2014/main" val="288851003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3517392998"/>
                    </a:ext>
                  </a:extLst>
                </a:gridCol>
              </a:tblGrid>
              <a:tr h="425873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 err="1">
                          <a:solidFill>
                            <a:schemeClr val="bg1"/>
                          </a:solidFill>
                        </a:rPr>
                        <a:t>sensor</a:t>
                      </a:r>
                      <a:endParaRPr lang="it-IT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temperature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 err="1">
                          <a:solidFill>
                            <a:schemeClr val="bg1"/>
                          </a:solidFill>
                        </a:rPr>
                        <a:t>humidity</a:t>
                      </a:r>
                      <a:endParaRPr lang="it-IT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 err="1">
                          <a:solidFill>
                            <a:schemeClr val="bg1"/>
                          </a:solidFill>
                        </a:rPr>
                        <a:t>ts</a:t>
                      </a:r>
                      <a:endParaRPr lang="it-IT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2381429"/>
                  </a:ext>
                </a:extLst>
              </a:tr>
              <a:tr h="425873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iot-oven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290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1569888000000000000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110691"/>
                  </a:ext>
                </a:extLst>
              </a:tr>
              <a:tr h="425873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iot-oven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1569888015000000000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795374"/>
                  </a:ext>
                </a:extLst>
              </a:tr>
              <a:tr h="425873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iot-oven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305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1569888060000000000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6349604"/>
                  </a:ext>
                </a:extLst>
              </a:tr>
              <a:tr h="425873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iot-oven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1569888075000000000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817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86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Data Lifecycle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59AAA6-D41D-FB4C-B7E3-E7D5E33EC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1AA05F-76BB-4946-BDA7-80AA05543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 b="23500"/>
          <a:stretch/>
        </p:blipFill>
        <p:spPr>
          <a:xfrm rot="16200000">
            <a:off x="2025891" y="-246300"/>
            <a:ext cx="3025211" cy="614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4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AA2B-A716-174A-9A23-A5F09CE5D76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/>
              <a:t>Task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4E59B-B305-BF44-AE06-980E5FE73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176603"/>
            <a:ext cx="8208348" cy="3391161"/>
          </a:xfrm>
        </p:spPr>
        <p:txBody>
          <a:bodyPr/>
          <a:lstStyle/>
          <a:p>
            <a:pPr marL="95250" indent="0">
              <a:buNone/>
            </a:pPr>
            <a:r>
              <a:rPr lang="en-GB" dirty="0"/>
              <a:t>Run you first query</a:t>
            </a:r>
          </a:p>
          <a:p>
            <a:pPr marL="95250" indent="0">
              <a:buNone/>
            </a:pPr>
            <a:endParaRPr lang="en-GB" dirty="0"/>
          </a:p>
          <a:p>
            <a:pPr marL="95250" indent="0">
              <a:buNone/>
            </a:pPr>
            <a:r>
              <a:rPr lang="it-IT" sz="1800" dirty="0">
                <a:solidFill>
                  <a:schemeClr val="accent4"/>
                </a:solidFill>
                <a:latin typeface="Consolas" panose="020B0609020204030204" pitchFamily="49" charset="0"/>
              </a:rPr>
              <a:t>from</a:t>
            </a:r>
            <a:r>
              <a:rPr lang="it-IT" sz="1800" dirty="0">
                <a:latin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</a:rPr>
              <a:t>bucket</a:t>
            </a:r>
            <a:r>
              <a:rPr lang="it-IT" sz="1800" dirty="0">
                <a:latin typeface="Consolas" panose="020B0609020204030204" pitchFamily="49" charset="0"/>
              </a:rPr>
              <a:t>: "</a:t>
            </a:r>
            <a:r>
              <a:rPr lang="it-IT" sz="1800" dirty="0">
                <a:solidFill>
                  <a:schemeClr val="accent6"/>
                </a:solidFill>
                <a:latin typeface="Consolas" panose="020B0609020204030204" pitchFamily="49" charset="0"/>
              </a:rPr>
              <a:t>training</a:t>
            </a:r>
            <a:r>
              <a:rPr lang="it-IT" sz="1800" dirty="0">
                <a:latin typeface="Consolas" panose="020B0609020204030204" pitchFamily="49" charset="0"/>
              </a:rPr>
              <a:t>") </a:t>
            </a:r>
          </a:p>
          <a:p>
            <a:pPr marL="95250" indent="0">
              <a:buNone/>
            </a:pPr>
            <a:r>
              <a:rPr lang="it-IT" sz="1800" dirty="0">
                <a:solidFill>
                  <a:schemeClr val="accent4"/>
                </a:solidFill>
                <a:latin typeface="Consolas" panose="020B0609020204030204" pitchFamily="49" charset="0"/>
              </a:rPr>
              <a:t>|&gt; </a:t>
            </a:r>
            <a:r>
              <a:rPr lang="it-IT" sz="1800" dirty="0" err="1">
                <a:solidFill>
                  <a:schemeClr val="accent4"/>
                </a:solidFill>
                <a:latin typeface="Consolas" panose="020B0609020204030204" pitchFamily="49" charset="0"/>
              </a:rPr>
              <a:t>range</a:t>
            </a:r>
            <a:r>
              <a:rPr lang="it-IT" sz="1800" dirty="0">
                <a:latin typeface="Consolas" panose="020B0609020204030204" pitchFamily="49" charset="0"/>
              </a:rPr>
              <a:t>(start: </a:t>
            </a:r>
            <a:r>
              <a:rPr lang="it-IT" sz="1800" dirty="0">
                <a:solidFill>
                  <a:schemeClr val="accent1"/>
                </a:solidFill>
                <a:latin typeface="Consolas" panose="020B0609020204030204" pitchFamily="49" charset="0"/>
              </a:rPr>
              <a:t>2019-10-01T00:00:00Z</a:t>
            </a:r>
            <a:r>
              <a:rPr lang="it-IT" sz="1800" dirty="0">
                <a:latin typeface="Consolas" panose="020B0609020204030204" pitchFamily="49" charset="0"/>
              </a:rPr>
              <a:t>, stop: </a:t>
            </a:r>
            <a:r>
              <a:rPr lang="it-IT" sz="1800" dirty="0">
                <a:solidFill>
                  <a:schemeClr val="accent1"/>
                </a:solidFill>
                <a:latin typeface="Consolas" panose="020B0609020204030204" pitchFamily="49" charset="0"/>
              </a:rPr>
              <a:t>2019-10-01T00:05:00Z)</a:t>
            </a:r>
            <a:r>
              <a:rPr lang="it-IT" sz="1800" dirty="0">
                <a:latin typeface="Consolas" panose="020B0609020204030204" pitchFamily="49" charset="0"/>
              </a:rPr>
              <a:t> </a:t>
            </a:r>
          </a:p>
          <a:p>
            <a:pPr marL="95250" indent="0">
              <a:buNone/>
            </a:pPr>
            <a:r>
              <a:rPr lang="it-IT" sz="1800" dirty="0">
                <a:solidFill>
                  <a:schemeClr val="accent4"/>
                </a:solidFill>
                <a:latin typeface="Consolas" panose="020B0609020204030204" pitchFamily="49" charset="0"/>
              </a:rPr>
              <a:t>|&gt; </a:t>
            </a:r>
            <a:r>
              <a:rPr lang="it-IT" sz="1800" dirty="0" err="1">
                <a:solidFill>
                  <a:schemeClr val="accent4"/>
                </a:solidFill>
                <a:latin typeface="Consolas" panose="020B0609020204030204" pitchFamily="49" charset="0"/>
              </a:rPr>
              <a:t>filter</a:t>
            </a:r>
            <a:r>
              <a:rPr lang="it-IT" sz="1800" dirty="0">
                <a:latin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</a:rPr>
              <a:t>fn</a:t>
            </a:r>
            <a:r>
              <a:rPr lang="it-IT" sz="1800" dirty="0">
                <a:latin typeface="Consolas" panose="020B0609020204030204" pitchFamily="49" charset="0"/>
              </a:rPr>
              <a:t>: (</a:t>
            </a:r>
            <a:r>
              <a:rPr lang="it-IT" sz="1800" dirty="0" err="1">
                <a:latin typeface="Consolas" panose="020B0609020204030204" pitchFamily="49" charset="0"/>
              </a:rPr>
              <a:t>r</a:t>
            </a:r>
            <a:r>
              <a:rPr lang="it-IT" sz="1800" dirty="0">
                <a:latin typeface="Consolas" panose="020B0609020204030204" pitchFamily="49" charset="0"/>
              </a:rPr>
              <a:t>) =&gt; </a:t>
            </a:r>
            <a:r>
              <a:rPr lang="it-IT" sz="1800" dirty="0" err="1">
                <a:latin typeface="Consolas" panose="020B0609020204030204" pitchFamily="49" charset="0"/>
              </a:rPr>
              <a:t>r</a:t>
            </a:r>
            <a:r>
              <a:rPr lang="it-IT" sz="1800" dirty="0">
                <a:latin typeface="Consolas" panose="020B0609020204030204" pitchFamily="49" charset="0"/>
              </a:rPr>
              <a:t>._</a:t>
            </a:r>
            <a:r>
              <a:rPr lang="it-IT" sz="1800" dirty="0" err="1">
                <a:latin typeface="Consolas" panose="020B0609020204030204" pitchFamily="49" charset="0"/>
              </a:rPr>
              <a:t>measurement</a:t>
            </a:r>
            <a:r>
              <a:rPr lang="it-IT" sz="1800" dirty="0">
                <a:latin typeface="Consolas" panose="020B0609020204030204" pitchFamily="49" charset="0"/>
              </a:rPr>
              <a:t> == "</a:t>
            </a:r>
            <a:r>
              <a:rPr lang="it-IT" sz="1800" dirty="0" err="1">
                <a:solidFill>
                  <a:schemeClr val="accent6"/>
                </a:solidFill>
                <a:latin typeface="Consolas" panose="020B0609020204030204" pitchFamily="49" charset="0"/>
              </a:rPr>
              <a:t>iot-oven</a:t>
            </a:r>
            <a:r>
              <a:rPr lang="it-IT" sz="1800" dirty="0">
                <a:latin typeface="Consolas" panose="020B0609020204030204" pitchFamily="49" charset="0"/>
              </a:rPr>
              <a:t>") </a:t>
            </a:r>
          </a:p>
          <a:p>
            <a:pPr marL="95250" indent="0">
              <a:buNone/>
            </a:pPr>
            <a:r>
              <a:rPr lang="it-IT" sz="1800" dirty="0">
                <a:solidFill>
                  <a:schemeClr val="accent4"/>
                </a:solidFill>
                <a:latin typeface="Consolas" panose="020B0609020204030204" pitchFamily="49" charset="0"/>
              </a:rPr>
              <a:t>|&gt; </a:t>
            </a:r>
            <a:r>
              <a:rPr lang="it-IT" sz="1800" dirty="0" err="1">
                <a:solidFill>
                  <a:schemeClr val="accent4"/>
                </a:solidFill>
                <a:latin typeface="Consolas" panose="020B0609020204030204" pitchFamily="49" charset="0"/>
              </a:rPr>
              <a:t>filter</a:t>
            </a:r>
            <a:r>
              <a:rPr lang="it-IT" sz="1800" dirty="0">
                <a:latin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</a:rPr>
              <a:t>fn</a:t>
            </a:r>
            <a:r>
              <a:rPr lang="it-IT" sz="1800" dirty="0">
                <a:latin typeface="Consolas" panose="020B0609020204030204" pitchFamily="49" charset="0"/>
              </a:rPr>
              <a:t>: (</a:t>
            </a:r>
            <a:r>
              <a:rPr lang="it-IT" sz="1800" dirty="0" err="1">
                <a:latin typeface="Consolas" panose="020B0609020204030204" pitchFamily="49" charset="0"/>
              </a:rPr>
              <a:t>r</a:t>
            </a:r>
            <a:r>
              <a:rPr lang="it-IT" sz="1800" dirty="0">
                <a:latin typeface="Consolas" panose="020B0609020204030204" pitchFamily="49" charset="0"/>
              </a:rPr>
              <a:t>) =&gt; </a:t>
            </a:r>
            <a:r>
              <a:rPr lang="it-IT" sz="1800" dirty="0" err="1">
                <a:latin typeface="Consolas" panose="020B0609020204030204" pitchFamily="49" charset="0"/>
              </a:rPr>
              <a:t>r</a:t>
            </a:r>
            <a:r>
              <a:rPr lang="it-IT" sz="1800" dirty="0">
                <a:latin typeface="Consolas" panose="020B0609020204030204" pitchFamily="49" charset="0"/>
              </a:rPr>
              <a:t>._</a:t>
            </a:r>
            <a:r>
              <a:rPr lang="it-IT" sz="1800" dirty="0" err="1">
                <a:latin typeface="Consolas" panose="020B0609020204030204" pitchFamily="49" charset="0"/>
              </a:rPr>
              <a:t>field</a:t>
            </a:r>
            <a:r>
              <a:rPr lang="it-IT" sz="1800" dirty="0">
                <a:latin typeface="Consolas" panose="020B0609020204030204" pitchFamily="49" charset="0"/>
              </a:rPr>
              <a:t> == "</a:t>
            </a:r>
            <a:r>
              <a:rPr lang="it-IT" sz="1800" dirty="0">
                <a:solidFill>
                  <a:schemeClr val="accent6"/>
                </a:solidFill>
                <a:latin typeface="Consolas" panose="020B0609020204030204" pitchFamily="49" charset="0"/>
              </a:rPr>
              <a:t>temperature</a:t>
            </a:r>
            <a:r>
              <a:rPr lang="it-IT" sz="1800" dirty="0">
                <a:latin typeface="Consolas" panose="020B0609020204030204" pitchFamily="49" charset="0"/>
              </a:rPr>
              <a:t>") </a:t>
            </a:r>
          </a:p>
          <a:p>
            <a:pPr marL="95250" indent="0">
              <a:buNone/>
            </a:pPr>
            <a:r>
              <a:rPr lang="it-IT" sz="1800" dirty="0">
                <a:solidFill>
                  <a:schemeClr val="accent4"/>
                </a:solidFill>
                <a:latin typeface="Consolas" panose="020B0609020204030204" pitchFamily="49" charset="0"/>
              </a:rPr>
              <a:t>|&gt; </a:t>
            </a:r>
            <a:r>
              <a:rPr lang="it-IT" sz="1800" dirty="0" err="1">
                <a:solidFill>
                  <a:schemeClr val="accent4"/>
                </a:solidFill>
                <a:latin typeface="Consolas" panose="020B0609020204030204" pitchFamily="49" charset="0"/>
              </a:rPr>
              <a:t>filter</a:t>
            </a:r>
            <a:r>
              <a:rPr lang="it-IT" sz="1800" dirty="0">
                <a:latin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</a:rPr>
              <a:t>fn</a:t>
            </a:r>
            <a:r>
              <a:rPr lang="it-IT" sz="1800" dirty="0">
                <a:latin typeface="Consolas" panose="020B0609020204030204" pitchFamily="49" charset="0"/>
              </a:rPr>
              <a:t>: (</a:t>
            </a:r>
            <a:r>
              <a:rPr lang="it-IT" sz="1800" dirty="0" err="1">
                <a:latin typeface="Consolas" panose="020B0609020204030204" pitchFamily="49" charset="0"/>
              </a:rPr>
              <a:t>r</a:t>
            </a:r>
            <a:r>
              <a:rPr lang="it-IT" sz="1800" dirty="0">
                <a:latin typeface="Consolas" panose="020B0609020204030204" pitchFamily="49" charset="0"/>
              </a:rPr>
              <a:t>) =&gt; </a:t>
            </a:r>
            <a:r>
              <a:rPr lang="it-IT" sz="1800" dirty="0" err="1">
                <a:latin typeface="Consolas" panose="020B0609020204030204" pitchFamily="49" charset="0"/>
              </a:rPr>
              <a:t>r.sensor</a:t>
            </a:r>
            <a:r>
              <a:rPr lang="it-IT" sz="1800" dirty="0">
                <a:latin typeface="Consolas" panose="020B0609020204030204" pitchFamily="49" charset="0"/>
              </a:rPr>
              <a:t> == "</a:t>
            </a:r>
            <a:r>
              <a:rPr lang="it-IT" sz="1800" dirty="0">
                <a:solidFill>
                  <a:schemeClr val="accent6"/>
                </a:solidFill>
                <a:latin typeface="Consolas" panose="020B0609020204030204" pitchFamily="49" charset="0"/>
              </a:rPr>
              <a:t>S2</a:t>
            </a:r>
            <a:r>
              <a:rPr lang="it-IT" sz="1800" dirty="0">
                <a:latin typeface="Consolas" panose="020B0609020204030204" pitchFamily="49" charset="0"/>
              </a:rPr>
              <a:t>") </a:t>
            </a:r>
          </a:p>
          <a:p>
            <a:pPr marL="95250" indent="0">
              <a:buNone/>
            </a:pPr>
            <a:r>
              <a:rPr lang="it-IT" sz="1800" dirty="0">
                <a:solidFill>
                  <a:schemeClr val="accent4"/>
                </a:solidFill>
                <a:latin typeface="Consolas" panose="020B0609020204030204" pitchFamily="49" charset="0"/>
              </a:rPr>
              <a:t>|&gt; </a:t>
            </a:r>
            <a:r>
              <a:rPr lang="it-IT" sz="1800" dirty="0" err="1">
                <a:solidFill>
                  <a:schemeClr val="accent4"/>
                </a:solidFill>
                <a:latin typeface="Consolas" panose="020B0609020204030204" pitchFamily="49" charset="0"/>
              </a:rPr>
              <a:t>filter</a:t>
            </a:r>
            <a:r>
              <a:rPr lang="it-IT" sz="1800" dirty="0">
                <a:latin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</a:rPr>
              <a:t>fn</a:t>
            </a:r>
            <a:r>
              <a:rPr lang="it-IT" sz="1800" dirty="0">
                <a:latin typeface="Consolas" panose="020B0609020204030204" pitchFamily="49" charset="0"/>
              </a:rPr>
              <a:t>: (</a:t>
            </a:r>
            <a:r>
              <a:rPr lang="it-IT" sz="1800" dirty="0" err="1">
                <a:latin typeface="Consolas" panose="020B0609020204030204" pitchFamily="49" charset="0"/>
              </a:rPr>
              <a:t>r</a:t>
            </a:r>
            <a:r>
              <a:rPr lang="it-IT" sz="1800" dirty="0">
                <a:latin typeface="Consolas" panose="020B0609020204030204" pitchFamily="49" charset="0"/>
              </a:rPr>
              <a:t>) =&gt; </a:t>
            </a:r>
            <a:r>
              <a:rPr lang="it-IT" sz="1800" dirty="0" err="1">
                <a:latin typeface="Consolas" panose="020B0609020204030204" pitchFamily="49" charset="0"/>
              </a:rPr>
              <a:t>r</a:t>
            </a:r>
            <a:r>
              <a:rPr lang="it-IT" sz="1800" dirty="0">
                <a:latin typeface="Consolas" panose="020B0609020204030204" pitchFamily="49" charset="0"/>
              </a:rPr>
              <a:t>._</a:t>
            </a:r>
            <a:r>
              <a:rPr lang="it-IT" sz="1800" dirty="0" err="1">
                <a:latin typeface="Consolas" panose="020B0609020204030204" pitchFamily="49" charset="0"/>
              </a:rPr>
              <a:t>value</a:t>
            </a:r>
            <a:r>
              <a:rPr lang="it-IT" sz="1800" dirty="0">
                <a:latin typeface="Consolas" panose="020B0609020204030204" pitchFamily="49" charset="0"/>
              </a:rPr>
              <a:t> &lt; </a:t>
            </a:r>
            <a:r>
              <a:rPr lang="it-IT" sz="1800" dirty="0">
                <a:solidFill>
                  <a:schemeClr val="accent1"/>
                </a:solidFill>
                <a:latin typeface="Consolas" panose="020B0609020204030204" pitchFamily="49" charset="0"/>
              </a:rPr>
              <a:t>100</a:t>
            </a:r>
            <a:r>
              <a:rPr lang="it-IT" sz="1800" dirty="0">
                <a:latin typeface="Consolas" panose="020B0609020204030204" pitchFamily="49" charset="0"/>
              </a:rPr>
              <a:t>) </a:t>
            </a:r>
            <a:endParaRPr lang="it-IT" sz="1800" dirty="0"/>
          </a:p>
          <a:p>
            <a:pPr marL="95250" indent="0">
              <a:buNone/>
            </a:pPr>
            <a:endParaRPr lang="en-GB" sz="2000" dirty="0"/>
          </a:p>
          <a:p>
            <a:pPr marL="95250" indent="0">
              <a:buNone/>
            </a:pPr>
            <a:endParaRPr lang="en-GB" dirty="0"/>
          </a:p>
          <a:p>
            <a:pPr marL="95250" indent="0">
              <a:buNone/>
            </a:pP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2D123-3386-7E43-BE3E-E602758A7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3A6-738B-6249-9373-2B9662EBC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75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D758-5937-BC4F-BEFD-8AF0019D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Quiz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EEBE5-5CDD-5E41-80BD-9A014C783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Should a bucket contain the same number of distinct measurements, tag names, tag values, field names, field values, and timestamps the same?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not, can you order them?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&gt;&gt; (much more than)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~ (around the same) </a:t>
            </a:r>
          </a:p>
          <a:p>
            <a:pPr marL="11430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e.g., field values &gt;&gt; field names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4D667B-0697-BE46-A181-CB8DE4ED2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2CF43-A986-2C43-9487-368141229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23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D758-5937-BC4F-BEFD-8AF0019D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Quiz answers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EEBE5-5CDD-5E41-80BD-9A014C783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Should a bucket contain the same number of distinct measurements, tag names, tag values, field names, field values, and timestamps the same?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not, can you order them?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&gt;&gt; (much more than)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~ (around the same) 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&gt;&gt; field values &gt;&gt; tag values &gt;&gt; field names ~ tag names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&gt;&gt; measurements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4D667B-0697-BE46-A181-CB8DE4ED2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/>
              <a:t> - Influx Days - Virtual - 2020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2CF43-A986-2C43-9487-368141229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77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Ingestion</a:t>
            </a:r>
            <a:endParaRPr lang="en-US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3F497D6D-CECE-F247-84A5-E08BCF05A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it-IT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Politecnico di Milano &amp; Partner @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sz="13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00013" indent="-100013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sz="13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00013" indent="-100013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Tommasini </a:t>
            </a:r>
            <a:r>
              <a:rPr lang="it-IT" sz="1350" dirty="0">
                <a:solidFill>
                  <a:srgbClr val="000000">
                    <a:lumMod val="75000"/>
                    <a:lumOff val="25000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it-IT" sz="135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University</a:t>
            </a:r>
            <a:r>
              <a:rPr lang="it-IT" sz="1350" dirty="0">
                <a:solidFill>
                  <a:srgbClr val="000000">
                    <a:lumMod val="75000"/>
                    <a:lumOff val="25000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of Tartu</a:t>
            </a:r>
            <a:endParaRPr lang="it-I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88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6088B-21D3-E646-8AD7-03D821F6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Data Lifecycle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83888-3896-B147-A249-7DB944B5C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B62847-D22A-7D4A-A67E-9C4004CC1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D1A87-4F97-944F-AC56-F414B917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7866" t="20093" r="21657"/>
          <a:stretch/>
        </p:blipFill>
        <p:spPr>
          <a:xfrm rot="16200000">
            <a:off x="3307035" y="-1527443"/>
            <a:ext cx="3025211" cy="871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7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is data ingested?</a:t>
            </a:r>
          </a:p>
        </p:txBody>
      </p:sp>
    </p:spTree>
    <p:extLst>
      <p:ext uri="{BB962C8B-B14F-4D97-AF65-F5344CB8AC3E}">
        <p14:creationId xmlns:p14="http://schemas.microsoft.com/office/powerpoint/2010/main" val="52745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84086-2090-2A41-B031-9A98B835140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Conceptual vs. logical vs. physical views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0B7639-69E3-F943-893F-9D044508B9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93FEB4-E18E-444A-B5C8-2F75FA6B1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1026" name="Picture 2" descr="Image result for conceptual logical physical view">
            <a:extLst>
              <a:ext uri="{FF2B5EF4-FFF2-40B4-BE49-F238E27FC236}">
                <a16:creationId xmlns:a16="http://schemas.microsoft.com/office/drawing/2014/main" id="{43EB6109-FF56-9C41-91F6-39126E98C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741" y="1105786"/>
            <a:ext cx="3708350" cy="345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12CEDD-6D3A-8842-832B-9FB74A59D16E}"/>
              </a:ext>
            </a:extLst>
          </p:cNvPr>
          <p:cNvSpPr/>
          <p:nvPr/>
        </p:nvSpPr>
        <p:spPr>
          <a:xfrm rot="16200000">
            <a:off x="4404975" y="2410587"/>
            <a:ext cx="427429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GB" sz="700" dirty="0" err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GB" sz="7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7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https://www.oreilly.com/library/view/data-modeling-made/9781935504481/</a:t>
            </a:r>
            <a:r>
              <a:rPr lang="en-GB" sz="7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74259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How is data ingested?</a:t>
            </a:r>
            <a:b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</a:b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Conceptual View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Image result for conceptual logical physical view">
            <a:extLst>
              <a:ext uri="{FF2B5EF4-FFF2-40B4-BE49-F238E27FC236}">
                <a16:creationId xmlns:a16="http://schemas.microsoft.com/office/drawing/2014/main" id="{B6F89C41-00FA-004F-BB77-831D54A32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48" y="1554481"/>
            <a:ext cx="2247833" cy="209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14BDE163-EDB1-B34D-B81E-F601E8CE4D70}"/>
              </a:ext>
            </a:extLst>
          </p:cNvPr>
          <p:cNvSpPr/>
          <p:nvPr/>
        </p:nvSpPr>
        <p:spPr>
          <a:xfrm>
            <a:off x="5640730" y="1599015"/>
            <a:ext cx="914324" cy="1048998"/>
          </a:xfrm>
          <a:custGeom>
            <a:avLst/>
            <a:gdLst>
              <a:gd name="connsiteX0" fmla="*/ 65341 w 914324"/>
              <a:gd name="connsiteY0" fmla="*/ 78086 h 1048998"/>
              <a:gd name="connsiteX1" fmla="*/ 65341 w 914324"/>
              <a:gd name="connsiteY1" fmla="*/ 939323 h 1048998"/>
              <a:gd name="connsiteX2" fmla="*/ 703295 w 914324"/>
              <a:gd name="connsiteY2" fmla="*/ 949956 h 1048998"/>
              <a:gd name="connsiteX3" fmla="*/ 905313 w 914324"/>
              <a:gd name="connsiteY3" fmla="*/ 141881 h 1048998"/>
              <a:gd name="connsiteX4" fmla="*/ 458746 w 914324"/>
              <a:gd name="connsiteY4" fmla="*/ 46188 h 1048998"/>
              <a:gd name="connsiteX5" fmla="*/ 65341 w 914324"/>
              <a:gd name="connsiteY5" fmla="*/ 78086 h 104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324" h="1048998">
                <a:moveTo>
                  <a:pt x="65341" y="78086"/>
                </a:moveTo>
                <a:cubicBezTo>
                  <a:pt x="-226" y="226942"/>
                  <a:pt x="-40985" y="794011"/>
                  <a:pt x="65341" y="939323"/>
                </a:cubicBezTo>
                <a:cubicBezTo>
                  <a:pt x="171667" y="1084635"/>
                  <a:pt x="563300" y="1082863"/>
                  <a:pt x="703295" y="949956"/>
                </a:cubicBezTo>
                <a:cubicBezTo>
                  <a:pt x="843290" y="817049"/>
                  <a:pt x="946071" y="292509"/>
                  <a:pt x="905313" y="141881"/>
                </a:cubicBezTo>
                <a:cubicBezTo>
                  <a:pt x="864555" y="-8747"/>
                  <a:pt x="602285" y="55048"/>
                  <a:pt x="458746" y="46188"/>
                </a:cubicBezTo>
                <a:cubicBezTo>
                  <a:pt x="315207" y="37328"/>
                  <a:pt x="130908" y="-70770"/>
                  <a:pt x="65341" y="78086"/>
                </a:cubicBezTo>
                <a:close/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71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540" y="1244339"/>
            <a:ext cx="7945522" cy="3406018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Let’s start from the anatomy of a Time-Series Line Graph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142962-06A8-C842-B16D-311EFC3C9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018C68-149A-8849-A062-4A1D39417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44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3664</TotalTime>
  <Words>2041</Words>
  <Application>Microsoft Macintosh PowerPoint</Application>
  <PresentationFormat>On-screen Show (16:9)</PresentationFormat>
  <Paragraphs>322</Paragraphs>
  <Slides>43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Courier New</vt:lpstr>
      <vt:lpstr>Rubik Medium</vt:lpstr>
      <vt:lpstr>Consolas</vt:lpstr>
      <vt:lpstr>Calibri Light</vt:lpstr>
      <vt:lpstr>Helvetica Neue</vt:lpstr>
      <vt:lpstr>Merriweather Sans</vt:lpstr>
      <vt:lpstr>Courier</vt:lpstr>
      <vt:lpstr>Rubik</vt:lpstr>
      <vt:lpstr>Calibri</vt:lpstr>
      <vt:lpstr>Arial</vt:lpstr>
      <vt:lpstr>Helvetica Neue Light</vt:lpstr>
      <vt:lpstr>1_Office Theme</vt:lpstr>
      <vt:lpstr>1_InfluxDays Template</vt:lpstr>
      <vt:lpstr>Data Ingestion</vt:lpstr>
      <vt:lpstr>Introduction</vt:lpstr>
      <vt:lpstr>Data Lifecycle</vt:lpstr>
      <vt:lpstr>Data Lifecycle</vt:lpstr>
      <vt:lpstr>Data Lifecycle</vt:lpstr>
      <vt:lpstr>How is data ingested?</vt:lpstr>
      <vt:lpstr>Conceptual vs. logical vs. physical views</vt:lpstr>
      <vt:lpstr>How is data ingested? Conceptual View</vt:lpstr>
      <vt:lpstr>Let’s start from the anatomy of a Time-Series Line Graph</vt:lpstr>
      <vt:lpstr>The type of measurement is the title of the Line Graph</vt:lpstr>
      <vt:lpstr>Data Model</vt:lpstr>
      <vt:lpstr>Time stamps are on the X-Axis</vt:lpstr>
      <vt:lpstr>Data Model</vt:lpstr>
      <vt:lpstr>Data is on the Y-Axis</vt:lpstr>
      <vt:lpstr>Data Model</vt:lpstr>
      <vt:lpstr>The Legend distinguishes the three time series in the graph</vt:lpstr>
      <vt:lpstr>Data Model</vt:lpstr>
      <vt:lpstr>A series in the graph thus is …</vt:lpstr>
      <vt:lpstr>Data Model</vt:lpstr>
      <vt:lpstr>How is data ingested? Logical View</vt:lpstr>
      <vt:lpstr>Data Model</vt:lpstr>
      <vt:lpstr>Data model vs ingestion &amp; storage</vt:lpstr>
      <vt:lpstr>How is data ingested? Physical View</vt:lpstr>
      <vt:lpstr>An example of Line Protocol</vt:lpstr>
      <vt:lpstr>An example of Line Protocol</vt:lpstr>
      <vt:lpstr>An example of Line Protocol</vt:lpstr>
      <vt:lpstr>An example of Line Protocol</vt:lpstr>
      <vt:lpstr>An example of Line Protocol</vt:lpstr>
      <vt:lpstr>An example of Line Protocol</vt:lpstr>
      <vt:lpstr>Bucket physical view</vt:lpstr>
      <vt:lpstr>So, the line protocol representations of two metrics are …</vt:lpstr>
      <vt:lpstr>How is data  automatically  ingested?</vt:lpstr>
      <vt:lpstr>Telegraf</vt:lpstr>
      <vt:lpstr>Positioning Telegraf in the ingestion pipeline</vt:lpstr>
      <vt:lpstr>Quiz</vt:lpstr>
      <vt:lpstr>Quiz answers</vt:lpstr>
      <vt:lpstr>Let’s get dirty!</vt:lpstr>
      <vt:lpstr>Use Case: Continuous Linear Pizza Oven</vt:lpstr>
      <vt:lpstr>Task 1</vt:lpstr>
      <vt:lpstr>Task 2</vt:lpstr>
      <vt:lpstr>Quiz</vt:lpstr>
      <vt:lpstr>Quiz answers</vt:lpstr>
      <vt:lpstr>Data Ingestion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Marco Balduini</cp:lastModifiedBy>
  <cp:revision>144</cp:revision>
  <dcterms:modified xsi:type="dcterms:W3CDTF">2020-05-08T13:34:28Z</dcterms:modified>
</cp:coreProperties>
</file>